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Bresenham’s Algorithm of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r>
              <a:rPr lang="en-US" dirty="0" smtClean="0"/>
              <a:t>For |m|&lt;1</a:t>
            </a:r>
          </a:p>
          <a:p>
            <a:r>
              <a:rPr lang="en-US" dirty="0" smtClean="0"/>
              <a:t>For |m| &gt;1</a:t>
            </a:r>
          </a:p>
          <a:p>
            <a:r>
              <a:rPr lang="en-US" dirty="0" smtClean="0"/>
              <a:t>For any slope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Bresenham’s Algorithm of Line for slope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 &lt;1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629400" y="1828800"/>
            <a:ext cx="1828800" cy="76200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59131" y="2362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1</a:t>
            </a:r>
          </a:p>
          <a:p>
            <a:r>
              <a:rPr lang="en-US" sz="1100" dirty="0" smtClean="0"/>
              <a:t>(x1, y1)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8394878" y="1548684"/>
            <a:ext cx="5967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2</a:t>
            </a:r>
            <a:endParaRPr lang="en-US" dirty="0" smtClean="0"/>
          </a:p>
          <a:p>
            <a:r>
              <a:rPr lang="en-US" sz="1000" dirty="0" smtClean="0"/>
              <a:t>(x2, y2)</a:t>
            </a:r>
            <a:endParaRPr lang="en-US" dirty="0" smtClean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260205" y="2946042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5257006" y="19804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047706" y="2613082"/>
            <a:ext cx="686594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6248400" y="2286000"/>
            <a:ext cx="1752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14556" y="2057400"/>
            <a:ext cx="228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</a:t>
            </a:r>
            <a:endParaRPr lang="en-US" sz="1100" dirty="0"/>
          </a:p>
        </p:txBody>
      </p:sp>
      <p:sp>
        <p:nvSpPr>
          <p:cNvPr id="25" name="Oval 24"/>
          <p:cNvSpPr/>
          <p:nvPr/>
        </p:nvSpPr>
        <p:spPr>
          <a:xfrm>
            <a:off x="7343946" y="225149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543800" y="200277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548102" y="225723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366956" y="1818946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P2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7504045" y="2306348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P1</a:t>
            </a:r>
            <a:endParaRPr lang="en-US" sz="1000" dirty="0"/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>
          <a:xfrm rot="5400000">
            <a:off x="7333533" y="1138323"/>
            <a:ext cx="1119990" cy="672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7" idx="7"/>
          </p:cNvCxnSpPr>
          <p:nvPr/>
        </p:nvCxnSpPr>
        <p:spPr>
          <a:xfrm rot="5400000">
            <a:off x="7281285" y="1246258"/>
            <a:ext cx="1353991" cy="690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629400" y="711679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Two possibilities for next pixel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223182" y="2945922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xi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5978104" y="2150852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yi</a:t>
            </a:r>
            <a:endParaRPr lang="en-US" sz="11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7127926" y="2508136"/>
            <a:ext cx="895357" cy="147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457540" y="2950882"/>
            <a:ext cx="450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xi+ 1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5860208" y="184605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yi</a:t>
            </a:r>
            <a:r>
              <a:rPr lang="en-US" sz="1100" dirty="0" smtClean="0"/>
              <a:t> +1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152400" y="838200"/>
            <a:ext cx="5715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Mathematical Analysis:</a:t>
            </a:r>
          </a:p>
          <a:p>
            <a:endParaRPr lang="en-US" dirty="0" smtClean="0"/>
          </a:p>
          <a:p>
            <a:r>
              <a:rPr lang="en-US" dirty="0" smtClean="0"/>
              <a:t>Let (xi, </a:t>
            </a:r>
            <a:r>
              <a:rPr lang="en-US" dirty="0" err="1" smtClean="0"/>
              <a:t>yi</a:t>
            </a:r>
            <a:r>
              <a:rPr lang="en-US" dirty="0" smtClean="0"/>
              <a:t>) be any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 pixel on line having integer coordinate</a:t>
            </a:r>
          </a:p>
          <a:p>
            <a:r>
              <a:rPr lang="en-US" dirty="0" smtClean="0"/>
              <a:t>&amp;  ( x</a:t>
            </a:r>
            <a:r>
              <a:rPr lang="en-US" baseline="-25000" dirty="0" smtClean="0"/>
              <a:t>i+1</a:t>
            </a:r>
            <a:r>
              <a:rPr lang="en-US" dirty="0" smtClean="0"/>
              <a:t>, y</a:t>
            </a:r>
            <a:r>
              <a:rPr lang="en-US" baseline="-25000" dirty="0" smtClean="0"/>
              <a:t>i+1</a:t>
            </a:r>
            <a:r>
              <a:rPr lang="en-US" dirty="0" smtClean="0"/>
              <a:t>) be the (</a:t>
            </a:r>
            <a:r>
              <a:rPr lang="en-US" dirty="0" err="1" smtClean="0"/>
              <a:t>i</a:t>
            </a:r>
            <a:r>
              <a:rPr lang="en-US" dirty="0" smtClean="0"/>
              <a:t> +1)</a:t>
            </a:r>
            <a:r>
              <a:rPr lang="en-US" baseline="30000" dirty="0" err="1" smtClean="0"/>
              <a:t>th</a:t>
            </a:r>
            <a:r>
              <a:rPr lang="en-US" dirty="0" smtClean="0"/>
              <a:t> pixel representing line.</a:t>
            </a:r>
          </a:p>
          <a:p>
            <a:endParaRPr lang="en-US" dirty="0" smtClean="0"/>
          </a:p>
          <a:p>
            <a:r>
              <a:rPr lang="en-US" dirty="0" smtClean="0"/>
              <a:t>From Fig.</a:t>
            </a:r>
          </a:p>
          <a:p>
            <a:r>
              <a:rPr lang="en-US" dirty="0" smtClean="0"/>
              <a:t>Coordinates of next could be: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i+1</a:t>
            </a:r>
            <a:r>
              <a:rPr lang="en-US" dirty="0" smtClean="0"/>
              <a:t> = xi + 1  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i+1</a:t>
            </a:r>
            <a:r>
              <a:rPr lang="en-US" dirty="0" smtClean="0"/>
              <a:t> = </a:t>
            </a:r>
            <a:r>
              <a:rPr lang="en-US" dirty="0" err="1" smtClean="0"/>
              <a:t>yi</a:t>
            </a:r>
            <a:r>
              <a:rPr lang="en-US" dirty="0" smtClean="0"/>
              <a:t> OR </a:t>
            </a:r>
            <a:r>
              <a:rPr lang="en-US" dirty="0" err="1" smtClean="0"/>
              <a:t>yi</a:t>
            </a:r>
            <a:r>
              <a:rPr lang="en-US" dirty="0" smtClean="0"/>
              <a:t> +1</a:t>
            </a:r>
          </a:p>
          <a:p>
            <a:endParaRPr lang="en-US" dirty="0" smtClean="0"/>
          </a:p>
          <a:p>
            <a:r>
              <a:rPr lang="en-US" dirty="0" smtClean="0"/>
              <a:t>Applying Conditions,</a:t>
            </a:r>
          </a:p>
          <a:p>
            <a:r>
              <a:rPr lang="en-US" dirty="0" smtClean="0"/>
              <a:t> If( d1 – d2) &lt;0                    …(d1 &lt; d2)     </a:t>
            </a:r>
            <a:r>
              <a:rPr lang="en-US" b="1" dirty="0" smtClean="0">
                <a:solidFill>
                  <a:srgbClr val="FF0000"/>
                </a:solidFill>
              </a:rPr>
              <a:t>P1 is nearest to line</a:t>
            </a:r>
          </a:p>
          <a:p>
            <a:r>
              <a:rPr lang="en-US" dirty="0" smtClean="0"/>
              <a:t>Then, x</a:t>
            </a:r>
            <a:r>
              <a:rPr lang="en-US" baseline="-25000" dirty="0" smtClean="0"/>
              <a:t>i+1</a:t>
            </a:r>
            <a:r>
              <a:rPr lang="en-US" dirty="0" smtClean="0"/>
              <a:t> = xi + 1</a:t>
            </a:r>
          </a:p>
          <a:p>
            <a:r>
              <a:rPr lang="en-US" dirty="0" smtClean="0"/>
              <a:t>           y</a:t>
            </a:r>
            <a:r>
              <a:rPr lang="en-US" baseline="-25000" dirty="0" smtClean="0"/>
              <a:t>i+1  </a:t>
            </a:r>
            <a:r>
              <a:rPr lang="en-US" dirty="0" smtClean="0"/>
              <a:t>=  </a:t>
            </a:r>
            <a:r>
              <a:rPr lang="en-US" dirty="0" err="1" smtClean="0"/>
              <a:t>yi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Else If(d1-d2) &gt;0                ….(d1&gt; d2)      </a:t>
            </a:r>
            <a:r>
              <a:rPr lang="en-US" b="1" dirty="0" smtClean="0">
                <a:solidFill>
                  <a:srgbClr val="FF0000"/>
                </a:solidFill>
              </a:rPr>
              <a:t>P2 is nearest to line</a:t>
            </a:r>
          </a:p>
          <a:p>
            <a:r>
              <a:rPr lang="en-US" dirty="0" smtClean="0"/>
              <a:t>Then, x</a:t>
            </a:r>
            <a:r>
              <a:rPr lang="en-US" baseline="-25000" dirty="0" smtClean="0"/>
              <a:t>i+1</a:t>
            </a:r>
            <a:r>
              <a:rPr lang="en-US" dirty="0" smtClean="0"/>
              <a:t> = xi + 1</a:t>
            </a:r>
          </a:p>
          <a:p>
            <a:r>
              <a:rPr lang="en-US" dirty="0" smtClean="0"/>
              <a:t>           y</a:t>
            </a:r>
            <a:r>
              <a:rPr lang="en-US" baseline="-25000" dirty="0" smtClean="0"/>
              <a:t>i+1  </a:t>
            </a:r>
            <a:r>
              <a:rPr lang="en-US" dirty="0" smtClean="0"/>
              <a:t>= </a:t>
            </a:r>
            <a:r>
              <a:rPr lang="en-US" dirty="0" err="1" smtClean="0"/>
              <a:t>yi</a:t>
            </a:r>
            <a:r>
              <a:rPr lang="en-US" dirty="0" smtClean="0"/>
              <a:t> +1</a:t>
            </a:r>
          </a:p>
          <a:p>
            <a:endParaRPr lang="en-US" dirty="0" smtClean="0"/>
          </a:p>
          <a:p>
            <a:r>
              <a:rPr lang="en-US" dirty="0" smtClean="0"/>
              <a:t>d1- d2 = P</a:t>
            </a:r>
          </a:p>
          <a:p>
            <a:r>
              <a:rPr lang="en-US" dirty="0" smtClean="0"/>
              <a:t>Where P = Decision Variable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6263030" y="2042770"/>
            <a:ext cx="1752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598055" y="2187855"/>
            <a:ext cx="609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924800" y="21336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d1</a:t>
            </a:r>
            <a:endParaRPr lang="en-US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7910170" y="199583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d2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3" grpId="0"/>
      <p:bldP spid="14" grpId="0"/>
      <p:bldP spid="28" grpId="0"/>
      <p:bldP spid="29" grpId="0"/>
      <p:bldP spid="36" grpId="0"/>
      <p:bldP spid="37" grpId="0"/>
      <p:bldP spid="38" grpId="0"/>
      <p:bldP spid="4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Bresenham’s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Algorithm of Line for slope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 &lt;1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5791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Algorithm:</a:t>
            </a:r>
          </a:p>
          <a:p>
            <a:endParaRPr lang="en-US" sz="2400" b="1" dirty="0" smtClean="0"/>
          </a:p>
          <a:p>
            <a:r>
              <a:rPr lang="en-US" b="1" dirty="0" smtClean="0"/>
              <a:t>Step 1: Declaration of Variables: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(x1, y1) (x2, y2)      </a:t>
            </a:r>
            <a:r>
              <a:rPr lang="en-US" dirty="0" smtClean="0">
                <a:solidFill>
                  <a:srgbClr val="00B0F0"/>
                </a:solidFill>
              </a:rPr>
              <a:t>… end  pt. coordinates of line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x, y                          </a:t>
            </a:r>
            <a:r>
              <a:rPr lang="en-US" dirty="0" smtClean="0">
                <a:solidFill>
                  <a:srgbClr val="00B0F0"/>
                </a:solidFill>
              </a:rPr>
              <a:t> … current pixel position on line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DX, DY                     </a:t>
            </a:r>
            <a:r>
              <a:rPr lang="en-US" dirty="0" smtClean="0">
                <a:solidFill>
                  <a:srgbClr val="00B0F0"/>
                </a:solidFill>
              </a:rPr>
              <a:t>… difference in x &amp; y coordinates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smtClean="0"/>
              <a:t>P                              </a:t>
            </a:r>
            <a:r>
              <a:rPr lang="en-US" b="1" dirty="0" smtClean="0"/>
              <a:t> </a:t>
            </a:r>
            <a:r>
              <a:rPr lang="en-US" smtClean="0">
                <a:solidFill>
                  <a:srgbClr val="00B0F0"/>
                </a:solidFill>
              </a:rPr>
              <a:t>… decision variable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   </a:t>
            </a:r>
            <a:r>
              <a:rPr lang="en-US" b="1" err="1" smtClean="0"/>
              <a:t>int</a:t>
            </a:r>
            <a:r>
              <a:rPr lang="en-US" b="1" smtClean="0"/>
              <a:t> i                               </a:t>
            </a:r>
            <a:r>
              <a:rPr lang="en-US" smtClean="0">
                <a:solidFill>
                  <a:srgbClr val="00B0F0"/>
                </a:solidFill>
              </a:rPr>
              <a:t> … counter for loop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b="1" smtClean="0"/>
              <a:t>Step </a:t>
            </a:r>
            <a:r>
              <a:rPr lang="en-US" b="1" dirty="0" smtClean="0"/>
              <a:t>2: Initialization:</a:t>
            </a:r>
          </a:p>
          <a:p>
            <a:r>
              <a:rPr lang="en-US" b="1" dirty="0" smtClean="0"/>
              <a:t>    Read (x1, y1) (x2, y2)</a:t>
            </a:r>
          </a:p>
          <a:p>
            <a:r>
              <a:rPr lang="en-US" b="1" dirty="0" smtClean="0"/>
              <a:t>Step 3: Calculations:</a:t>
            </a:r>
          </a:p>
          <a:p>
            <a:r>
              <a:rPr lang="en-US" b="1" dirty="0" smtClean="0"/>
              <a:t>    DX = x2- x1</a:t>
            </a:r>
          </a:p>
          <a:p>
            <a:r>
              <a:rPr lang="en-US" b="1" dirty="0" smtClean="0"/>
              <a:t>    DY = y2 – y1</a:t>
            </a:r>
          </a:p>
          <a:p>
            <a:r>
              <a:rPr lang="en-US" b="1" dirty="0" smtClean="0"/>
              <a:t>    P   = 2DY –DX</a:t>
            </a:r>
          </a:p>
          <a:p>
            <a:r>
              <a:rPr lang="en-US" b="1" dirty="0" smtClean="0"/>
              <a:t>Step 4: Plotting the pixel for line</a:t>
            </a:r>
          </a:p>
          <a:p>
            <a:r>
              <a:rPr lang="en-US" b="1" smtClean="0"/>
              <a:t>    x = x1</a:t>
            </a:r>
            <a:endParaRPr lang="en-US" b="1" dirty="0" smtClean="0"/>
          </a:p>
          <a:p>
            <a:r>
              <a:rPr lang="en-US" b="1" smtClean="0"/>
              <a:t>    y = y1</a:t>
            </a:r>
            <a:endParaRPr lang="en-US" b="1" dirty="0" smtClean="0"/>
          </a:p>
          <a:p>
            <a:r>
              <a:rPr lang="en-US" b="1" dirty="0" smtClean="0"/>
              <a:t>     </a:t>
            </a:r>
            <a:r>
              <a:rPr lang="en-US" b="1" dirty="0" err="1" smtClean="0"/>
              <a:t>i</a:t>
            </a:r>
            <a:r>
              <a:rPr lang="en-US" b="1" dirty="0" smtClean="0"/>
              <a:t>  = 0</a:t>
            </a:r>
          </a:p>
          <a:p>
            <a:r>
              <a:rPr lang="en-US" b="1" dirty="0" smtClean="0"/>
              <a:t>Loop,</a:t>
            </a:r>
          </a:p>
          <a:p>
            <a:r>
              <a:rPr lang="en-US" b="1" dirty="0" smtClean="0"/>
              <a:t>      </a:t>
            </a:r>
            <a:r>
              <a:rPr lang="en-US" b="1" dirty="0" err="1" smtClean="0"/>
              <a:t>putpixel</a:t>
            </a:r>
            <a:r>
              <a:rPr lang="en-US" b="1" dirty="0" smtClean="0"/>
              <a:t> (x, y)</a:t>
            </a: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629400" y="1828800"/>
            <a:ext cx="1828800" cy="76200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59131" y="2362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1</a:t>
            </a:r>
          </a:p>
          <a:p>
            <a:r>
              <a:rPr lang="en-US" sz="1100" dirty="0" smtClean="0"/>
              <a:t>(x1, y1)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394878" y="1548684"/>
            <a:ext cx="5967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2</a:t>
            </a:r>
            <a:endParaRPr lang="en-US" dirty="0" smtClean="0"/>
          </a:p>
          <a:p>
            <a:r>
              <a:rPr lang="en-US" sz="1000" dirty="0" smtClean="0"/>
              <a:t>(x2, y2)</a:t>
            </a:r>
            <a:endParaRPr lang="en-US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260205" y="2946042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5257006" y="19804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7047706" y="2613082"/>
            <a:ext cx="686594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6248400" y="2286000"/>
            <a:ext cx="1752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14556" y="2057400"/>
            <a:ext cx="228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</a:t>
            </a:r>
            <a:endParaRPr lang="en-US" sz="1100" dirty="0"/>
          </a:p>
        </p:txBody>
      </p:sp>
      <p:sp>
        <p:nvSpPr>
          <p:cNvPr id="14" name="Oval 13"/>
          <p:cNvSpPr/>
          <p:nvPr/>
        </p:nvSpPr>
        <p:spPr>
          <a:xfrm>
            <a:off x="7343946" y="225149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543800" y="200277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548102" y="225723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66956" y="1818946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P2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7504045" y="2306348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P1</a:t>
            </a:r>
            <a:endParaRPr lang="en-US" sz="1000" dirty="0"/>
          </a:p>
        </p:txBody>
      </p:sp>
      <p:cxnSp>
        <p:nvCxnSpPr>
          <p:cNvPr id="19" name="Straight Arrow Connector 18"/>
          <p:cNvCxnSpPr>
            <a:endCxn id="17" idx="2"/>
          </p:cNvCxnSpPr>
          <p:nvPr/>
        </p:nvCxnSpPr>
        <p:spPr>
          <a:xfrm rot="5400000">
            <a:off x="7333533" y="1138323"/>
            <a:ext cx="1119990" cy="672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6" idx="7"/>
          </p:cNvCxnSpPr>
          <p:nvPr/>
        </p:nvCxnSpPr>
        <p:spPr>
          <a:xfrm rot="5400000">
            <a:off x="7281285" y="1246258"/>
            <a:ext cx="1353991" cy="690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29400" y="711679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Two possibilities for next pixel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223182" y="2945922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xi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5978104" y="2150852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yi</a:t>
            </a:r>
            <a:endParaRPr lang="en-US" sz="11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7127926" y="2508136"/>
            <a:ext cx="895357" cy="147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57540" y="2950882"/>
            <a:ext cx="450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xi+ 1</a:t>
            </a:r>
            <a:endParaRPr lang="en-US" sz="900" dirty="0"/>
          </a:p>
        </p:txBody>
      </p:sp>
      <p:sp>
        <p:nvSpPr>
          <p:cNvPr id="26" name="TextBox 25"/>
          <p:cNvSpPr txBox="1"/>
          <p:nvPr/>
        </p:nvSpPr>
        <p:spPr>
          <a:xfrm>
            <a:off x="5860208" y="184605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yi</a:t>
            </a:r>
            <a:r>
              <a:rPr lang="en-US" sz="1100" dirty="0" smtClean="0"/>
              <a:t> +1</a:t>
            </a:r>
            <a:endParaRPr lang="en-US" sz="1100" dirty="0"/>
          </a:p>
        </p:txBody>
      </p:sp>
      <p:cxnSp>
        <p:nvCxnSpPr>
          <p:cNvPr id="27" name="Straight Connector 26"/>
          <p:cNvCxnSpPr/>
          <p:nvPr/>
        </p:nvCxnSpPr>
        <p:spPr>
          <a:xfrm rot="10800000">
            <a:off x="6263030" y="2042770"/>
            <a:ext cx="1752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98055" y="2187855"/>
            <a:ext cx="609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800" y="21336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d1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7910170" y="199583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d2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3352800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If P &lt; 0 </a:t>
            </a:r>
          </a:p>
          <a:p>
            <a:r>
              <a:rPr lang="en-US" b="1" dirty="0" smtClean="0"/>
              <a:t>   x = x +1</a:t>
            </a:r>
          </a:p>
          <a:p>
            <a:r>
              <a:rPr lang="en-US" b="1" dirty="0" smtClean="0"/>
              <a:t>   y = y</a:t>
            </a:r>
          </a:p>
          <a:p>
            <a:r>
              <a:rPr lang="en-US" b="1" dirty="0" smtClean="0"/>
              <a:t> P = P + 2DY</a:t>
            </a:r>
          </a:p>
          <a:p>
            <a:r>
              <a:rPr lang="en-US" b="1" dirty="0" smtClean="0"/>
              <a:t>Else, If P&gt; 0,</a:t>
            </a:r>
          </a:p>
          <a:p>
            <a:r>
              <a:rPr lang="en-US" b="1" dirty="0" smtClean="0"/>
              <a:t>   x = x +1</a:t>
            </a:r>
          </a:p>
          <a:p>
            <a:r>
              <a:rPr lang="en-US" b="1" dirty="0" smtClean="0"/>
              <a:t>   y = y+1</a:t>
            </a:r>
          </a:p>
          <a:p>
            <a:r>
              <a:rPr lang="en-US" b="1" dirty="0" smtClean="0"/>
              <a:t>P = P + 2DY – 2DX</a:t>
            </a:r>
          </a:p>
          <a:p>
            <a:r>
              <a:rPr lang="en-US" b="1" dirty="0" smtClean="0"/>
              <a:t>    </a:t>
            </a:r>
            <a:r>
              <a:rPr lang="en-US" b="1" dirty="0" err="1" smtClean="0"/>
              <a:t>i</a:t>
            </a:r>
            <a:r>
              <a:rPr lang="en-US" b="1" dirty="0" smtClean="0"/>
              <a:t> = </a:t>
            </a:r>
            <a:r>
              <a:rPr lang="en-US" b="1" dirty="0" err="1" smtClean="0"/>
              <a:t>i</a:t>
            </a:r>
            <a:r>
              <a:rPr lang="en-US" b="1" dirty="0" smtClean="0"/>
              <a:t> +1</a:t>
            </a:r>
          </a:p>
          <a:p>
            <a:r>
              <a:rPr lang="en-US" b="1" dirty="0" smtClean="0"/>
              <a:t>             continue loop till ( I </a:t>
            </a:r>
            <a:r>
              <a:rPr lang="en-US" b="1" u="sng" dirty="0" smtClean="0"/>
              <a:t>&lt;</a:t>
            </a:r>
            <a:r>
              <a:rPr lang="en-US" b="1" dirty="0" smtClean="0"/>
              <a:t> DX)</a:t>
            </a:r>
            <a:endParaRPr lang="en-US" b="1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Bresenham’s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Algorithm of Line for slope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 &gt;1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6795639" y="1659960"/>
            <a:ext cx="1447800" cy="68580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06370" y="24981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1</a:t>
            </a:r>
          </a:p>
          <a:p>
            <a:r>
              <a:rPr lang="en-US" sz="1100" dirty="0" smtClean="0"/>
              <a:t>(x1, y1)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788921" y="996531"/>
            <a:ext cx="8117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</a:p>
          <a:p>
            <a:r>
              <a:rPr lang="en-US" sz="1000" dirty="0" smtClean="0"/>
              <a:t>(x2, y2)</a:t>
            </a:r>
            <a:endParaRPr lang="en-US" dirty="0" smtClean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260205" y="2946042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5257006" y="19804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788917" y="2354293"/>
            <a:ext cx="1204175" cy="7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5" idx="6"/>
          </p:cNvCxnSpPr>
          <p:nvPr/>
        </p:nvCxnSpPr>
        <p:spPr>
          <a:xfrm flipH="1" flipV="1">
            <a:off x="6248400" y="2286000"/>
            <a:ext cx="1171746" cy="35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14556" y="2057400"/>
            <a:ext cx="228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</a:t>
            </a:r>
            <a:endParaRPr lang="en-US" sz="1100" dirty="0"/>
          </a:p>
        </p:txBody>
      </p:sp>
      <p:sp>
        <p:nvSpPr>
          <p:cNvPr id="25" name="Oval 24"/>
          <p:cNvSpPr/>
          <p:nvPr/>
        </p:nvSpPr>
        <p:spPr>
          <a:xfrm>
            <a:off x="7343946" y="225149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598184" y="200277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354011" y="2004438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06404" y="184953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P2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7166199" y="1840534"/>
            <a:ext cx="3014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P1</a:t>
            </a:r>
            <a:endParaRPr lang="en-US" sz="1000" dirty="0"/>
          </a:p>
        </p:txBody>
      </p:sp>
      <p:cxnSp>
        <p:nvCxnSpPr>
          <p:cNvPr id="31" name="Straight Arrow Connector 30"/>
          <p:cNvCxnSpPr>
            <a:endCxn id="26" idx="5"/>
          </p:cNvCxnSpPr>
          <p:nvPr/>
        </p:nvCxnSpPr>
        <p:spPr>
          <a:xfrm rot="16200000" flipV="1">
            <a:off x="7597812" y="2133230"/>
            <a:ext cx="370586" cy="239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7" idx="5"/>
          </p:cNvCxnSpPr>
          <p:nvPr/>
        </p:nvCxnSpPr>
        <p:spPr>
          <a:xfrm rot="10800000">
            <a:off x="7419052" y="2069480"/>
            <a:ext cx="429548" cy="36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72400" y="22758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Two possibilities for next pixel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223182" y="2945922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xi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5978104" y="2150852"/>
            <a:ext cx="30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yi</a:t>
            </a:r>
            <a:endParaRPr lang="en-US" sz="1100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6945463" y="2312428"/>
            <a:ext cx="1286772" cy="14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457540" y="2950882"/>
            <a:ext cx="450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xi+ 1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5860208" y="184605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yi</a:t>
            </a:r>
            <a:r>
              <a:rPr lang="en-US" sz="1100" dirty="0" smtClean="0"/>
              <a:t> +1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152400" y="838200"/>
            <a:ext cx="5715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Mathematical Analysis:</a:t>
            </a:r>
          </a:p>
          <a:p>
            <a:endParaRPr lang="en-US" dirty="0" smtClean="0"/>
          </a:p>
          <a:p>
            <a:r>
              <a:rPr lang="en-US" dirty="0" smtClean="0"/>
              <a:t>Let (xi, </a:t>
            </a:r>
            <a:r>
              <a:rPr lang="en-US" dirty="0" err="1" smtClean="0"/>
              <a:t>yi</a:t>
            </a:r>
            <a:r>
              <a:rPr lang="en-US" dirty="0" smtClean="0"/>
              <a:t>) be any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 pixel on line having integer coordinate</a:t>
            </a:r>
          </a:p>
          <a:p>
            <a:r>
              <a:rPr lang="en-US" dirty="0" smtClean="0"/>
              <a:t>&amp;  ( x</a:t>
            </a:r>
            <a:r>
              <a:rPr lang="en-US" baseline="-25000" dirty="0" smtClean="0"/>
              <a:t>i+1</a:t>
            </a:r>
            <a:r>
              <a:rPr lang="en-US" dirty="0" smtClean="0"/>
              <a:t>, y</a:t>
            </a:r>
            <a:r>
              <a:rPr lang="en-US" baseline="-25000" dirty="0" smtClean="0"/>
              <a:t>i+1</a:t>
            </a:r>
            <a:r>
              <a:rPr lang="en-US" dirty="0" smtClean="0"/>
              <a:t>) be the (</a:t>
            </a:r>
            <a:r>
              <a:rPr lang="en-US" dirty="0" err="1" smtClean="0"/>
              <a:t>i</a:t>
            </a:r>
            <a:r>
              <a:rPr lang="en-US" dirty="0" smtClean="0"/>
              <a:t> +1)</a:t>
            </a:r>
            <a:r>
              <a:rPr lang="en-US" baseline="30000" dirty="0" err="1" smtClean="0"/>
              <a:t>th</a:t>
            </a:r>
            <a:r>
              <a:rPr lang="en-US" dirty="0" smtClean="0"/>
              <a:t> pixel representing line.</a:t>
            </a:r>
          </a:p>
          <a:p>
            <a:endParaRPr lang="en-US" dirty="0" smtClean="0"/>
          </a:p>
          <a:p>
            <a:r>
              <a:rPr lang="en-US" dirty="0" smtClean="0"/>
              <a:t>From Fig.</a:t>
            </a:r>
          </a:p>
          <a:p>
            <a:r>
              <a:rPr lang="en-US" dirty="0" smtClean="0"/>
              <a:t>Coordinates of next could be: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i+1</a:t>
            </a:r>
            <a:r>
              <a:rPr lang="en-US" dirty="0" smtClean="0"/>
              <a:t> = </a:t>
            </a:r>
            <a:r>
              <a:rPr lang="en-US" dirty="0" err="1" smtClean="0"/>
              <a:t>yi</a:t>
            </a:r>
            <a:r>
              <a:rPr lang="en-US" dirty="0" smtClean="0"/>
              <a:t> +1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i+1</a:t>
            </a:r>
            <a:r>
              <a:rPr lang="en-US" dirty="0" smtClean="0"/>
              <a:t> = xi  OR xi + 1  </a:t>
            </a:r>
          </a:p>
          <a:p>
            <a:endParaRPr lang="en-US" dirty="0" smtClean="0"/>
          </a:p>
          <a:p>
            <a:r>
              <a:rPr lang="en-US" dirty="0" smtClean="0"/>
              <a:t>Applying Conditions,</a:t>
            </a:r>
          </a:p>
          <a:p>
            <a:r>
              <a:rPr lang="en-US" dirty="0" smtClean="0"/>
              <a:t> If( d1 – d2) &lt;0                    …(d1 &lt; d2)     </a:t>
            </a:r>
            <a:r>
              <a:rPr lang="en-US" b="1" dirty="0" smtClean="0">
                <a:solidFill>
                  <a:srgbClr val="FF0000"/>
                </a:solidFill>
              </a:rPr>
              <a:t>P1 is nearest to line</a:t>
            </a:r>
          </a:p>
          <a:p>
            <a:r>
              <a:rPr lang="en-US" dirty="0" smtClean="0"/>
              <a:t>Then, x</a:t>
            </a:r>
            <a:r>
              <a:rPr lang="en-US" baseline="-25000" dirty="0" smtClean="0"/>
              <a:t>i+1</a:t>
            </a:r>
            <a:r>
              <a:rPr lang="en-US" dirty="0" smtClean="0"/>
              <a:t> = xi</a:t>
            </a:r>
          </a:p>
          <a:p>
            <a:r>
              <a:rPr lang="en-US" dirty="0" smtClean="0"/>
              <a:t>           y</a:t>
            </a:r>
            <a:r>
              <a:rPr lang="en-US" baseline="-25000" dirty="0" smtClean="0"/>
              <a:t>i+1  </a:t>
            </a:r>
            <a:r>
              <a:rPr lang="en-US" dirty="0" smtClean="0"/>
              <a:t>=  </a:t>
            </a:r>
            <a:r>
              <a:rPr lang="en-US" dirty="0" err="1" smtClean="0"/>
              <a:t>yi</a:t>
            </a:r>
            <a:r>
              <a:rPr lang="en-US" dirty="0" smtClean="0"/>
              <a:t> +1</a:t>
            </a:r>
          </a:p>
          <a:p>
            <a:endParaRPr lang="en-US" dirty="0" smtClean="0"/>
          </a:p>
          <a:p>
            <a:r>
              <a:rPr lang="en-US" dirty="0" smtClean="0"/>
              <a:t>Else ,If(d1-d2) &gt;0               ….(d1&gt; d2)      </a:t>
            </a:r>
            <a:r>
              <a:rPr lang="en-US" b="1" dirty="0" smtClean="0">
                <a:solidFill>
                  <a:srgbClr val="FF0000"/>
                </a:solidFill>
              </a:rPr>
              <a:t>P2 is nearest to line</a:t>
            </a:r>
          </a:p>
          <a:p>
            <a:r>
              <a:rPr lang="en-US" dirty="0" smtClean="0"/>
              <a:t>Then, x</a:t>
            </a:r>
            <a:r>
              <a:rPr lang="en-US" baseline="-25000" dirty="0" smtClean="0"/>
              <a:t>i+1</a:t>
            </a:r>
            <a:r>
              <a:rPr lang="en-US" dirty="0" smtClean="0"/>
              <a:t> = xi + 1</a:t>
            </a:r>
          </a:p>
          <a:p>
            <a:r>
              <a:rPr lang="en-US" dirty="0" smtClean="0"/>
              <a:t>           y</a:t>
            </a:r>
            <a:r>
              <a:rPr lang="en-US" baseline="-25000" dirty="0" smtClean="0"/>
              <a:t>i+1  </a:t>
            </a:r>
            <a:r>
              <a:rPr lang="en-US" dirty="0" smtClean="0"/>
              <a:t>= </a:t>
            </a:r>
            <a:r>
              <a:rPr lang="en-US" dirty="0" err="1" smtClean="0"/>
              <a:t>yi</a:t>
            </a:r>
            <a:r>
              <a:rPr lang="en-US" dirty="0" smtClean="0"/>
              <a:t> +1</a:t>
            </a:r>
          </a:p>
          <a:p>
            <a:endParaRPr lang="en-US" dirty="0" smtClean="0"/>
          </a:p>
          <a:p>
            <a:r>
              <a:rPr lang="en-US" dirty="0" smtClean="0"/>
              <a:t>d1- d2 = P</a:t>
            </a:r>
          </a:p>
          <a:p>
            <a:r>
              <a:rPr lang="en-US" dirty="0" smtClean="0"/>
              <a:t>Where P = Decision Variable</a:t>
            </a:r>
            <a:endParaRPr lang="en-US" dirty="0"/>
          </a:p>
        </p:txBody>
      </p:sp>
      <p:cxnSp>
        <p:nvCxnSpPr>
          <p:cNvPr id="48" name="Straight Connector 47"/>
          <p:cNvCxnSpPr>
            <a:stCxn id="26" idx="6"/>
          </p:cNvCxnSpPr>
          <p:nvPr/>
        </p:nvCxnSpPr>
        <p:spPr>
          <a:xfrm flipH="1">
            <a:off x="6248400" y="2040876"/>
            <a:ext cx="1425984" cy="165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298205" y="1715142"/>
            <a:ext cx="381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d1</a:t>
            </a:r>
            <a:endParaRPr lang="en-US" sz="7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416615" y="1712114"/>
            <a:ext cx="381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d2</a:t>
            </a:r>
            <a:endParaRPr lang="en-US" sz="700" b="1" dirty="0"/>
          </a:p>
        </p:txBody>
      </p:sp>
      <p:cxnSp>
        <p:nvCxnSpPr>
          <p:cNvPr id="67" name="Straight Connector 66"/>
          <p:cNvCxnSpPr/>
          <p:nvPr/>
        </p:nvCxnSpPr>
        <p:spPr>
          <a:xfrm rot="5400000" flipH="1" flipV="1">
            <a:off x="7269591" y="1828800"/>
            <a:ext cx="4572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3" grpId="0"/>
      <p:bldP spid="14" grpId="0"/>
      <p:bldP spid="28" grpId="0"/>
      <p:bldP spid="29" grpId="0"/>
      <p:bldP spid="36" grpId="0"/>
      <p:bldP spid="37" grpId="0"/>
      <p:bldP spid="38" grpId="0"/>
      <p:bldP spid="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Bresenham’s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Algorithm of Line for slope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 &gt;1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5791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Algorithm:</a:t>
            </a:r>
          </a:p>
          <a:p>
            <a:endParaRPr lang="en-US" sz="2400" b="1" dirty="0" smtClean="0"/>
          </a:p>
          <a:p>
            <a:r>
              <a:rPr lang="en-US" b="1" dirty="0" smtClean="0"/>
              <a:t>Step 1: Declaration of Variables: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(x1, y1) (x2, y2)      </a:t>
            </a:r>
            <a:r>
              <a:rPr lang="en-US" dirty="0" smtClean="0">
                <a:solidFill>
                  <a:srgbClr val="00B0F0"/>
                </a:solidFill>
              </a:rPr>
              <a:t>… end  pt. coordinates of line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x, y                          </a:t>
            </a:r>
            <a:r>
              <a:rPr lang="en-US" dirty="0" smtClean="0">
                <a:solidFill>
                  <a:srgbClr val="00B0F0"/>
                </a:solidFill>
              </a:rPr>
              <a:t> … current pixel position on line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DX, DY                     </a:t>
            </a:r>
            <a:r>
              <a:rPr lang="en-US" dirty="0" smtClean="0">
                <a:solidFill>
                  <a:srgbClr val="00B0F0"/>
                </a:solidFill>
              </a:rPr>
              <a:t>… difference in x &amp; y coordinates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P                               </a:t>
            </a:r>
            <a:r>
              <a:rPr lang="en-US" dirty="0" smtClean="0">
                <a:solidFill>
                  <a:srgbClr val="00B0F0"/>
                </a:solidFill>
              </a:rPr>
              <a:t>… decision variable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                              </a:t>
            </a:r>
            <a:r>
              <a:rPr lang="en-US" dirty="0" smtClean="0">
                <a:solidFill>
                  <a:srgbClr val="00B0F0"/>
                </a:solidFill>
              </a:rPr>
              <a:t> … counter for loop</a:t>
            </a:r>
          </a:p>
          <a:p>
            <a:r>
              <a:rPr lang="en-US" b="1" dirty="0" smtClean="0"/>
              <a:t>Step 2: Initialization:</a:t>
            </a:r>
          </a:p>
          <a:p>
            <a:r>
              <a:rPr lang="en-US" b="1" dirty="0" smtClean="0"/>
              <a:t>    Read (x1, y1) (x2, y2)</a:t>
            </a:r>
          </a:p>
          <a:p>
            <a:r>
              <a:rPr lang="en-US" b="1" dirty="0" smtClean="0"/>
              <a:t>Step 3: Calculations:</a:t>
            </a:r>
          </a:p>
          <a:p>
            <a:r>
              <a:rPr lang="en-US" b="1" dirty="0" smtClean="0"/>
              <a:t>    DX = x2- x1</a:t>
            </a:r>
          </a:p>
          <a:p>
            <a:r>
              <a:rPr lang="en-US" b="1" dirty="0" smtClean="0"/>
              <a:t>    DY = y2 – y1</a:t>
            </a:r>
          </a:p>
          <a:p>
            <a:r>
              <a:rPr lang="en-US" b="1" dirty="0" smtClean="0"/>
              <a:t>    P   = 2DX –DY</a:t>
            </a:r>
          </a:p>
          <a:p>
            <a:r>
              <a:rPr lang="en-US" b="1" dirty="0" smtClean="0"/>
              <a:t>Step 4: Plotting the pixel for line</a:t>
            </a:r>
          </a:p>
          <a:p>
            <a:r>
              <a:rPr lang="en-US" b="1" dirty="0" smtClean="0"/>
              <a:t>    x = x1</a:t>
            </a:r>
          </a:p>
          <a:p>
            <a:r>
              <a:rPr lang="en-US" b="1" dirty="0" smtClean="0"/>
              <a:t>    y = y1</a:t>
            </a:r>
          </a:p>
          <a:p>
            <a:r>
              <a:rPr lang="en-US" b="1" dirty="0" smtClean="0"/>
              <a:t>     </a:t>
            </a:r>
            <a:r>
              <a:rPr lang="en-US" b="1" dirty="0" err="1" smtClean="0"/>
              <a:t>i</a:t>
            </a:r>
            <a:r>
              <a:rPr lang="en-US" b="1" dirty="0" smtClean="0"/>
              <a:t>  =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48200" y="3276600"/>
            <a:ext cx="403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Loop,</a:t>
            </a:r>
          </a:p>
          <a:p>
            <a:r>
              <a:rPr lang="en-US" b="1" dirty="0" smtClean="0"/>
              <a:t>      </a:t>
            </a:r>
            <a:r>
              <a:rPr lang="en-US" b="1" dirty="0" err="1" smtClean="0"/>
              <a:t>putpixel</a:t>
            </a:r>
            <a:r>
              <a:rPr lang="en-US" b="1" dirty="0" smtClean="0"/>
              <a:t> (x, y)</a:t>
            </a:r>
          </a:p>
          <a:p>
            <a:r>
              <a:rPr lang="en-US" b="1" dirty="0" smtClean="0"/>
              <a:t>If P &lt; 0 </a:t>
            </a:r>
          </a:p>
          <a:p>
            <a:r>
              <a:rPr lang="en-US" b="1" dirty="0" smtClean="0"/>
              <a:t>   x = x</a:t>
            </a:r>
          </a:p>
          <a:p>
            <a:r>
              <a:rPr lang="en-US" b="1" dirty="0" smtClean="0"/>
              <a:t>   y = y +1</a:t>
            </a:r>
          </a:p>
          <a:p>
            <a:r>
              <a:rPr lang="en-US" b="1" dirty="0" smtClean="0"/>
              <a:t> P = P + 2DX</a:t>
            </a:r>
          </a:p>
          <a:p>
            <a:r>
              <a:rPr lang="en-US" b="1" dirty="0" smtClean="0"/>
              <a:t>Else, If P&gt; 0,</a:t>
            </a:r>
          </a:p>
          <a:p>
            <a:r>
              <a:rPr lang="en-US" b="1" dirty="0" smtClean="0"/>
              <a:t>   x = x +1</a:t>
            </a:r>
          </a:p>
          <a:p>
            <a:r>
              <a:rPr lang="en-US" b="1" dirty="0" smtClean="0"/>
              <a:t>   y = y+1</a:t>
            </a:r>
          </a:p>
          <a:p>
            <a:r>
              <a:rPr lang="en-US" b="1" dirty="0" smtClean="0"/>
              <a:t>P = P + 2DX – 2DY</a:t>
            </a:r>
          </a:p>
          <a:p>
            <a:r>
              <a:rPr lang="en-US" b="1" dirty="0" smtClean="0"/>
              <a:t>    </a:t>
            </a:r>
            <a:r>
              <a:rPr lang="en-US" b="1" dirty="0" err="1" smtClean="0"/>
              <a:t>i</a:t>
            </a:r>
            <a:r>
              <a:rPr lang="en-US" b="1" dirty="0" smtClean="0"/>
              <a:t> = </a:t>
            </a:r>
            <a:r>
              <a:rPr lang="en-US" b="1" dirty="0" err="1" smtClean="0"/>
              <a:t>i</a:t>
            </a:r>
            <a:r>
              <a:rPr lang="en-US" b="1" dirty="0" smtClean="0"/>
              <a:t> +1</a:t>
            </a:r>
          </a:p>
          <a:p>
            <a:r>
              <a:rPr lang="en-US" b="1" dirty="0" smtClean="0"/>
              <a:t>             continue loop till ( I </a:t>
            </a:r>
            <a:r>
              <a:rPr lang="en-US" b="1" u="sng" dirty="0" smtClean="0"/>
              <a:t>&lt;</a:t>
            </a:r>
            <a:r>
              <a:rPr lang="en-US" b="1" dirty="0" smtClean="0"/>
              <a:t> DY)</a:t>
            </a:r>
            <a:endParaRPr lang="en-US" b="1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6795639" y="1659960"/>
            <a:ext cx="1447800" cy="68580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06370" y="2498160"/>
            <a:ext cx="99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1</a:t>
            </a:r>
          </a:p>
          <a:p>
            <a:r>
              <a:rPr lang="en-US" sz="1200" dirty="0" smtClean="0"/>
              <a:t>(x1, y1)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788921" y="996531"/>
            <a:ext cx="811725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  <a:p>
            <a:r>
              <a:rPr lang="en-US" sz="1050" dirty="0" smtClean="0"/>
              <a:t>(x2, y2)</a:t>
            </a:r>
            <a:endParaRPr lang="en-US" sz="2000" dirty="0" smtClean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260205" y="2946042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5257006" y="19804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6788917" y="2354293"/>
            <a:ext cx="1204175" cy="7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0" idx="6"/>
          </p:cNvCxnSpPr>
          <p:nvPr/>
        </p:nvCxnSpPr>
        <p:spPr>
          <a:xfrm flipH="1" flipV="1">
            <a:off x="6248400" y="2286000"/>
            <a:ext cx="1171746" cy="35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14556" y="20574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40" name="Oval 39"/>
          <p:cNvSpPr/>
          <p:nvPr/>
        </p:nvSpPr>
        <p:spPr>
          <a:xfrm>
            <a:off x="7343946" y="225149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1" name="Oval 40"/>
          <p:cNvSpPr/>
          <p:nvPr/>
        </p:nvSpPr>
        <p:spPr>
          <a:xfrm>
            <a:off x="7598184" y="200277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2" name="Oval 41"/>
          <p:cNvSpPr/>
          <p:nvPr/>
        </p:nvSpPr>
        <p:spPr>
          <a:xfrm>
            <a:off x="7354011" y="2004438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3" name="TextBox 42"/>
          <p:cNvSpPr txBox="1"/>
          <p:nvPr/>
        </p:nvSpPr>
        <p:spPr>
          <a:xfrm>
            <a:off x="7606404" y="1849537"/>
            <a:ext cx="30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P2</a:t>
            </a:r>
            <a:endParaRPr lang="en-US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7166199" y="1840534"/>
            <a:ext cx="3014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P1</a:t>
            </a:r>
            <a:endParaRPr lang="en-US" sz="1050" dirty="0"/>
          </a:p>
        </p:txBody>
      </p:sp>
      <p:cxnSp>
        <p:nvCxnSpPr>
          <p:cNvPr id="45" name="Straight Arrow Connector 44"/>
          <p:cNvCxnSpPr>
            <a:endCxn id="41" idx="5"/>
          </p:cNvCxnSpPr>
          <p:nvPr/>
        </p:nvCxnSpPr>
        <p:spPr>
          <a:xfrm rot="16200000" flipV="1">
            <a:off x="7597812" y="2133230"/>
            <a:ext cx="370586" cy="239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2" idx="5"/>
          </p:cNvCxnSpPr>
          <p:nvPr/>
        </p:nvCxnSpPr>
        <p:spPr>
          <a:xfrm rot="10800000">
            <a:off x="7419052" y="2069480"/>
            <a:ext cx="429548" cy="36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772400" y="2275803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Two possibilities for next pixel</a:t>
            </a:r>
            <a:endParaRPr lang="en-US" sz="1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223182" y="2945922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xi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5978104" y="2150852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yi</a:t>
            </a:r>
            <a:endParaRPr lang="en-US" sz="1200" dirty="0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6945463" y="2312428"/>
            <a:ext cx="1286772" cy="147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457540" y="2950882"/>
            <a:ext cx="4500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xi+ 1</a:t>
            </a: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5860208" y="1846052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yi</a:t>
            </a:r>
            <a:r>
              <a:rPr lang="en-US" sz="1200" dirty="0" smtClean="0"/>
              <a:t> +1</a:t>
            </a:r>
            <a:endParaRPr lang="en-US" sz="1200" dirty="0"/>
          </a:p>
        </p:txBody>
      </p:sp>
      <p:cxnSp>
        <p:nvCxnSpPr>
          <p:cNvPr id="53" name="Straight Connector 52"/>
          <p:cNvCxnSpPr>
            <a:stCxn id="41" idx="6"/>
          </p:cNvCxnSpPr>
          <p:nvPr/>
        </p:nvCxnSpPr>
        <p:spPr>
          <a:xfrm flipH="1">
            <a:off x="6248400" y="2040876"/>
            <a:ext cx="1425984" cy="165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98205" y="1715142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d1</a:t>
            </a:r>
            <a:endParaRPr lang="en-US" sz="8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7416615" y="1712114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d2</a:t>
            </a:r>
            <a:endParaRPr lang="en-US" sz="800" b="1" dirty="0"/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7269591" y="1828800"/>
            <a:ext cx="4572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 flipH="1" flipV="1">
            <a:off x="5759924" y="4159724"/>
            <a:ext cx="976952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 flipH="1" flipV="1">
            <a:off x="5524500" y="4686300"/>
            <a:ext cx="2286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1" grpId="0" build="p"/>
      <p:bldP spid="33" grpId="0"/>
      <p:bldP spid="34" grpId="0"/>
      <p:bldP spid="43" grpId="0"/>
      <p:bldP spid="44" grpId="0"/>
      <p:bldP spid="47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6" y="416256"/>
            <a:ext cx="41910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Algorithm:</a:t>
            </a:r>
            <a:endParaRPr lang="en-US" sz="1200" b="1" dirty="0" smtClean="0"/>
          </a:p>
          <a:p>
            <a:pPr>
              <a:buNone/>
            </a:pPr>
            <a:r>
              <a:rPr lang="en-US" sz="1400" b="1" dirty="0" smtClean="0"/>
              <a:t>Step 1: Declaration of Variables:</a:t>
            </a:r>
          </a:p>
          <a:p>
            <a:pPr>
              <a:buNone/>
            </a:pPr>
            <a:r>
              <a:rPr lang="en-US" sz="1400" b="1" dirty="0" smtClean="0"/>
              <a:t>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(x1, y1) (x2, y2)     </a:t>
            </a:r>
            <a:r>
              <a:rPr lang="en-US" sz="1400" dirty="0" smtClean="0">
                <a:solidFill>
                  <a:srgbClr val="00B0F0"/>
                </a:solidFill>
              </a:rPr>
              <a:t>… end  pt. coordinates of line</a:t>
            </a:r>
          </a:p>
          <a:p>
            <a:pPr>
              <a:buNone/>
            </a:pPr>
            <a:r>
              <a:rPr lang="en-US" sz="1400" b="1" dirty="0" smtClean="0"/>
              <a:t>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x, y                         </a:t>
            </a:r>
            <a:r>
              <a:rPr lang="en-US" sz="1400" dirty="0" smtClean="0">
                <a:solidFill>
                  <a:srgbClr val="00B0F0"/>
                </a:solidFill>
              </a:rPr>
              <a:t> … current pixel position on line</a:t>
            </a:r>
          </a:p>
          <a:p>
            <a:pPr>
              <a:buNone/>
            </a:pPr>
            <a:r>
              <a:rPr lang="en-US" sz="1400" b="1" dirty="0" smtClean="0"/>
              <a:t>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DX, DY                    </a:t>
            </a:r>
            <a:r>
              <a:rPr lang="en-US" sz="1400" dirty="0" smtClean="0">
                <a:solidFill>
                  <a:srgbClr val="00B0F0"/>
                </a:solidFill>
              </a:rPr>
              <a:t>… difference in x &amp; y coordinates</a:t>
            </a:r>
            <a:endParaRPr lang="en-US" sz="14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1400" b="1" dirty="0" smtClean="0"/>
              <a:t>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P                              </a:t>
            </a:r>
            <a:r>
              <a:rPr lang="en-US" sz="1400" dirty="0" smtClean="0">
                <a:solidFill>
                  <a:srgbClr val="00B0F0"/>
                </a:solidFill>
              </a:rPr>
              <a:t>… decision variable</a:t>
            </a:r>
          </a:p>
          <a:p>
            <a:pPr>
              <a:buNone/>
            </a:pPr>
            <a:r>
              <a:rPr lang="en-US" sz="1400" dirty="0" smtClean="0">
                <a:solidFill>
                  <a:srgbClr val="00B0F0"/>
                </a:solidFill>
              </a:rPr>
              <a:t>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sign x , sign y       </a:t>
            </a:r>
            <a:r>
              <a:rPr lang="en-US" sz="1400" dirty="0" smtClean="0">
                <a:solidFill>
                  <a:srgbClr val="00B0F0"/>
                </a:solidFill>
              </a:rPr>
              <a:t> … Sign changing variables</a:t>
            </a:r>
          </a:p>
          <a:p>
            <a:pPr>
              <a:buNone/>
            </a:pPr>
            <a:r>
              <a:rPr lang="en-US" sz="1400" b="1" dirty="0" smtClean="0"/>
              <a:t>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                             </a:t>
            </a:r>
            <a:r>
              <a:rPr lang="en-US" sz="1400" dirty="0" smtClean="0">
                <a:solidFill>
                  <a:srgbClr val="00B0F0"/>
                </a:solidFill>
              </a:rPr>
              <a:t> … counter for loop</a:t>
            </a:r>
          </a:p>
          <a:p>
            <a:pPr>
              <a:buNone/>
            </a:pPr>
            <a:r>
              <a:rPr lang="en-US" sz="1400" b="1" dirty="0" smtClean="0"/>
              <a:t>Step 2: Initialization:</a:t>
            </a:r>
          </a:p>
          <a:p>
            <a:pPr>
              <a:buNone/>
            </a:pPr>
            <a:r>
              <a:rPr lang="en-US" sz="1400" b="1" dirty="0" smtClean="0"/>
              <a:t>    Read (x1, y1) (x2, y2)</a:t>
            </a:r>
          </a:p>
          <a:p>
            <a:pPr>
              <a:buNone/>
            </a:pPr>
            <a:r>
              <a:rPr lang="en-US" sz="1400" b="1" dirty="0" smtClean="0"/>
              <a:t>Step 3: Calculations:</a:t>
            </a:r>
          </a:p>
          <a:p>
            <a:pPr>
              <a:buNone/>
            </a:pPr>
            <a:r>
              <a:rPr lang="en-US" sz="1400" b="1" dirty="0" smtClean="0"/>
              <a:t>    DX = x2- x1</a:t>
            </a:r>
          </a:p>
          <a:p>
            <a:pPr>
              <a:buNone/>
            </a:pPr>
            <a:r>
              <a:rPr lang="en-US" sz="1400" b="1" dirty="0" smtClean="0"/>
              <a:t>    DY = y2 – y1</a:t>
            </a:r>
          </a:p>
          <a:p>
            <a:pPr>
              <a:buNone/>
            </a:pPr>
            <a:r>
              <a:rPr lang="en-US" sz="1400" b="1" dirty="0" smtClean="0"/>
              <a:t>Step 4: Plotting the pixel for line</a:t>
            </a:r>
          </a:p>
          <a:p>
            <a:pPr>
              <a:buNone/>
            </a:pPr>
            <a:r>
              <a:rPr lang="en-US" sz="1400" b="1" dirty="0" smtClean="0"/>
              <a:t>     If DX  </a:t>
            </a:r>
            <a:r>
              <a:rPr lang="en-US" sz="1400" b="1" u="sng" dirty="0" smtClean="0"/>
              <a:t>&gt;</a:t>
            </a:r>
            <a:r>
              <a:rPr lang="en-US" sz="1400" b="1" dirty="0" smtClean="0"/>
              <a:t> 0</a:t>
            </a:r>
          </a:p>
          <a:p>
            <a:pPr>
              <a:buNone/>
            </a:pPr>
            <a:r>
              <a:rPr lang="en-US" sz="1400" b="1" dirty="0" smtClean="0"/>
              <a:t>     sign x = 1</a:t>
            </a:r>
          </a:p>
          <a:p>
            <a:pPr>
              <a:buNone/>
            </a:pPr>
            <a:r>
              <a:rPr lang="en-US" sz="1400" b="1" dirty="0" smtClean="0"/>
              <a:t>Else, DX &lt; 0</a:t>
            </a:r>
          </a:p>
          <a:p>
            <a:pPr>
              <a:buNone/>
            </a:pPr>
            <a:r>
              <a:rPr lang="en-US" sz="1400" b="1" dirty="0" smtClean="0"/>
              <a:t>     sign x = -1</a:t>
            </a:r>
          </a:p>
          <a:p>
            <a:pPr>
              <a:buNone/>
            </a:pPr>
            <a:r>
              <a:rPr lang="en-US" sz="1400" b="1" dirty="0" smtClean="0"/>
              <a:t>    If DY </a:t>
            </a:r>
            <a:r>
              <a:rPr lang="en-US" sz="1400" b="1" u="sng" dirty="0" smtClean="0"/>
              <a:t>&gt; </a:t>
            </a:r>
            <a:r>
              <a:rPr lang="en-US" sz="1400" b="1" dirty="0" smtClean="0"/>
              <a:t>0</a:t>
            </a:r>
          </a:p>
          <a:p>
            <a:pPr>
              <a:buNone/>
            </a:pPr>
            <a:r>
              <a:rPr lang="en-US" sz="1400" b="1" dirty="0" smtClean="0"/>
              <a:t>      sign y = 1</a:t>
            </a:r>
          </a:p>
          <a:p>
            <a:pPr>
              <a:buNone/>
            </a:pPr>
            <a:r>
              <a:rPr lang="en-US" sz="1400" b="1" dirty="0" smtClean="0"/>
              <a:t>Else, DY &lt; 0,</a:t>
            </a:r>
          </a:p>
          <a:p>
            <a:pPr>
              <a:buNone/>
            </a:pPr>
            <a:r>
              <a:rPr lang="en-US" sz="1400" b="1" dirty="0" smtClean="0"/>
              <a:t>      sign y = -1</a:t>
            </a:r>
          </a:p>
          <a:p>
            <a:pPr>
              <a:buNone/>
            </a:pPr>
            <a:r>
              <a:rPr lang="en-US" sz="1400" b="1" dirty="0" smtClean="0"/>
              <a:t>       x =  x1</a:t>
            </a:r>
          </a:p>
          <a:p>
            <a:pPr>
              <a:buNone/>
            </a:pPr>
            <a:r>
              <a:rPr lang="en-US" sz="1400" b="1" dirty="0" smtClean="0"/>
              <a:t>       y = y1</a:t>
            </a:r>
          </a:p>
          <a:p>
            <a:pPr>
              <a:buNone/>
            </a:pPr>
            <a:endParaRPr lang="en-US" sz="1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76200" y="21608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Bresenham’s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Algorithm of Line for any slope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4600" y="404880"/>
            <a:ext cx="4114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If  </a:t>
            </a:r>
            <a:r>
              <a:rPr lang="en-US" sz="1400" b="1" dirty="0" smtClean="0">
                <a:sym typeface="Symbol"/>
              </a:rPr>
              <a:t>DY   </a:t>
            </a:r>
            <a:r>
              <a:rPr lang="en-US" sz="1400" b="1" u="sng" dirty="0" smtClean="0">
                <a:sym typeface="Symbol"/>
              </a:rPr>
              <a:t>&lt;</a:t>
            </a:r>
            <a:r>
              <a:rPr lang="en-US" sz="1400" b="1" dirty="0" smtClean="0">
                <a:sym typeface="Symbol"/>
              </a:rPr>
              <a:t>  DX                      </a:t>
            </a:r>
            <a:r>
              <a:rPr lang="en-US" sz="1400" b="1" dirty="0" smtClean="0">
                <a:solidFill>
                  <a:srgbClr val="FF0000"/>
                </a:solidFill>
                <a:sym typeface="Symbol"/>
              </a:rPr>
              <a:t>…. m  &lt;1 </a:t>
            </a:r>
          </a:p>
          <a:p>
            <a:r>
              <a:rPr lang="en-US" sz="1400" b="1" dirty="0" smtClean="0">
                <a:sym typeface="Symbol"/>
              </a:rPr>
              <a:t>    P = 2 DY   - DX </a:t>
            </a:r>
          </a:p>
          <a:p>
            <a:r>
              <a:rPr lang="en-US" sz="1400" b="1" dirty="0" smtClean="0">
                <a:sym typeface="Symbol"/>
              </a:rPr>
              <a:t>         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= 0 </a:t>
            </a:r>
          </a:p>
          <a:p>
            <a:r>
              <a:rPr lang="en-US" sz="1400" b="1" dirty="0" smtClean="0">
                <a:sym typeface="Symbol"/>
              </a:rPr>
              <a:t>Loop, </a:t>
            </a:r>
          </a:p>
          <a:p>
            <a:r>
              <a:rPr lang="en-US" sz="1400" b="1" dirty="0" smtClean="0">
                <a:sym typeface="Symbol"/>
              </a:rPr>
              <a:t>         </a:t>
            </a:r>
            <a:r>
              <a:rPr lang="en-US" sz="1400" b="1" dirty="0" err="1" smtClean="0">
                <a:sym typeface="Symbol"/>
              </a:rPr>
              <a:t>Putpixel</a:t>
            </a:r>
            <a:r>
              <a:rPr lang="en-US" sz="1400" b="1" dirty="0" smtClean="0">
                <a:sym typeface="Symbol"/>
              </a:rPr>
              <a:t> (x , y)</a:t>
            </a:r>
          </a:p>
          <a:p>
            <a:r>
              <a:rPr lang="en-US" sz="1400" b="1" dirty="0" smtClean="0"/>
              <a:t>                If P</a:t>
            </a:r>
            <a:r>
              <a:rPr lang="en-US" sz="1400" b="1" u="sng" dirty="0" smtClean="0"/>
              <a:t>&lt;</a:t>
            </a:r>
            <a:r>
              <a:rPr lang="en-US" sz="1400" b="1" dirty="0" smtClean="0"/>
              <a:t> 0</a:t>
            </a:r>
          </a:p>
          <a:p>
            <a:r>
              <a:rPr lang="en-US" sz="1400" b="1" dirty="0" smtClean="0"/>
              <a:t>            x = x +sign x</a:t>
            </a:r>
          </a:p>
          <a:p>
            <a:r>
              <a:rPr lang="en-US" sz="1400" b="1" dirty="0" smtClean="0"/>
              <a:t>            y = y </a:t>
            </a:r>
          </a:p>
          <a:p>
            <a:r>
              <a:rPr lang="en-US" sz="1400" b="1" dirty="0" smtClean="0"/>
              <a:t>                 P = P + 2 </a:t>
            </a:r>
            <a:r>
              <a:rPr lang="en-US" sz="1400" b="1" dirty="0" smtClean="0">
                <a:sym typeface="Symbol"/>
              </a:rPr>
              <a:t>DY </a:t>
            </a:r>
          </a:p>
          <a:p>
            <a:r>
              <a:rPr lang="en-US" sz="1400" b="1" dirty="0" smtClean="0">
                <a:sym typeface="Symbol"/>
              </a:rPr>
              <a:t>                else, If P&gt; 0</a:t>
            </a:r>
          </a:p>
          <a:p>
            <a:r>
              <a:rPr lang="en-US" sz="1400" b="1" dirty="0" smtClean="0">
                <a:sym typeface="Symbol"/>
              </a:rPr>
              <a:t>             x = x + sign x</a:t>
            </a:r>
          </a:p>
          <a:p>
            <a:r>
              <a:rPr lang="en-US" sz="1400" b="1" dirty="0" smtClean="0">
                <a:sym typeface="Symbol"/>
              </a:rPr>
              <a:t>             x = x + sign y</a:t>
            </a:r>
          </a:p>
          <a:p>
            <a:r>
              <a:rPr lang="en-US" sz="1400" b="1" dirty="0" smtClean="0">
                <a:sym typeface="Symbol"/>
              </a:rPr>
              <a:t>                  P = P + 2 DY  - 2 DX  </a:t>
            </a:r>
          </a:p>
          <a:p>
            <a:r>
              <a:rPr lang="en-US" sz="1400" b="1" dirty="0" smtClean="0">
                <a:sym typeface="Symbol"/>
              </a:rPr>
              <a:t>                  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=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+1</a:t>
            </a:r>
          </a:p>
          <a:p>
            <a:r>
              <a:rPr lang="en-US" sz="1400" b="1" dirty="0" smtClean="0">
                <a:sym typeface="Symbol"/>
              </a:rPr>
              <a:t>                          continue loop till (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</a:t>
            </a:r>
            <a:r>
              <a:rPr lang="en-US" sz="1400" b="1" u="sng" dirty="0" smtClean="0">
                <a:sym typeface="Symbol"/>
              </a:rPr>
              <a:t>&lt; </a:t>
            </a:r>
            <a:r>
              <a:rPr lang="en-US" sz="1400" b="1" dirty="0" smtClean="0">
                <a:sym typeface="Symbol"/>
              </a:rPr>
              <a:t>DX  )</a:t>
            </a:r>
          </a:p>
          <a:p>
            <a:r>
              <a:rPr lang="en-US" sz="1400" b="1" dirty="0" smtClean="0">
                <a:sym typeface="Symbol"/>
              </a:rPr>
              <a:t>If DY  &gt; DX                         </a:t>
            </a:r>
            <a:r>
              <a:rPr lang="en-US" sz="1400" b="1" dirty="0" smtClean="0">
                <a:solidFill>
                  <a:srgbClr val="FF0000"/>
                </a:solidFill>
                <a:sym typeface="Symbol"/>
              </a:rPr>
              <a:t> … m  &gt;1</a:t>
            </a:r>
          </a:p>
          <a:p>
            <a:r>
              <a:rPr lang="en-US" sz="1400" b="1" dirty="0" smtClean="0">
                <a:sym typeface="Symbol"/>
              </a:rPr>
              <a:t>    P = 2 DX  - DY  </a:t>
            </a:r>
          </a:p>
          <a:p>
            <a:r>
              <a:rPr lang="en-US" sz="1400" b="1" dirty="0" smtClean="0"/>
              <a:t>      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= 0</a:t>
            </a:r>
          </a:p>
          <a:p>
            <a:r>
              <a:rPr lang="en-US" sz="1400" b="1" dirty="0" smtClean="0"/>
              <a:t>Loop,</a:t>
            </a:r>
          </a:p>
          <a:p>
            <a:r>
              <a:rPr lang="en-US" sz="1400" b="1" dirty="0" smtClean="0"/>
              <a:t>       </a:t>
            </a:r>
            <a:r>
              <a:rPr lang="en-US" sz="1400" b="1" dirty="0" err="1" smtClean="0"/>
              <a:t>Putpixel</a:t>
            </a:r>
            <a:r>
              <a:rPr lang="en-US" sz="1400" b="1" dirty="0" smtClean="0"/>
              <a:t> (x , y)</a:t>
            </a:r>
          </a:p>
          <a:p>
            <a:r>
              <a:rPr lang="en-US" sz="1400" b="1" dirty="0" smtClean="0"/>
              <a:t>           If P </a:t>
            </a:r>
            <a:r>
              <a:rPr lang="en-US" sz="1400" b="1" u="sng" dirty="0" smtClean="0"/>
              <a:t>&lt;</a:t>
            </a:r>
            <a:r>
              <a:rPr lang="en-US" sz="1400" b="1" dirty="0" smtClean="0"/>
              <a:t> 0</a:t>
            </a:r>
          </a:p>
          <a:p>
            <a:r>
              <a:rPr lang="en-US" sz="1400" b="1" dirty="0" smtClean="0"/>
              <a:t>           y = y +sign y</a:t>
            </a:r>
          </a:p>
          <a:p>
            <a:r>
              <a:rPr lang="en-US" sz="1400" b="1" dirty="0" smtClean="0"/>
              <a:t>           x = x</a:t>
            </a:r>
          </a:p>
          <a:p>
            <a:r>
              <a:rPr lang="en-US" sz="1400" b="1" dirty="0" smtClean="0"/>
              <a:t>              P = P + 2</a:t>
            </a:r>
            <a:r>
              <a:rPr lang="en-US" sz="1400" b="1" dirty="0" smtClean="0">
                <a:sym typeface="Symbol"/>
              </a:rPr>
              <a:t> DX </a:t>
            </a:r>
          </a:p>
          <a:p>
            <a:r>
              <a:rPr lang="en-US" sz="1400" b="1" dirty="0" smtClean="0">
                <a:sym typeface="Symbol"/>
              </a:rPr>
              <a:t>           else, If P &gt; 0</a:t>
            </a:r>
          </a:p>
          <a:p>
            <a:r>
              <a:rPr lang="en-US" sz="1400" b="1" dirty="0" smtClean="0">
                <a:sym typeface="Symbol"/>
              </a:rPr>
              <a:t>           y = y + sign y</a:t>
            </a:r>
          </a:p>
          <a:p>
            <a:r>
              <a:rPr lang="en-US" sz="1400" b="1" dirty="0" smtClean="0">
                <a:sym typeface="Symbol"/>
              </a:rPr>
              <a:t>           x = x +sign x</a:t>
            </a:r>
          </a:p>
          <a:p>
            <a:r>
              <a:rPr lang="en-US" sz="1400" b="1" dirty="0" smtClean="0">
                <a:sym typeface="Symbol"/>
              </a:rPr>
              <a:t>              P = P + 2 DX  - 2 DY  </a:t>
            </a:r>
          </a:p>
          <a:p>
            <a:r>
              <a:rPr lang="en-US" sz="1400" b="1" dirty="0" smtClean="0">
                <a:sym typeface="Symbol"/>
              </a:rPr>
              <a:t>             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=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+1</a:t>
            </a:r>
          </a:p>
          <a:p>
            <a:r>
              <a:rPr lang="en-US" sz="1400" b="1" dirty="0" smtClean="0">
                <a:sym typeface="Symbol"/>
              </a:rPr>
              <a:t>                        continue loop till ( </a:t>
            </a:r>
            <a:r>
              <a:rPr lang="en-US" sz="1400" b="1" dirty="0" err="1" smtClean="0">
                <a:sym typeface="Symbol"/>
              </a:rPr>
              <a:t>i</a:t>
            </a:r>
            <a:r>
              <a:rPr lang="en-US" sz="1400" b="1" dirty="0" smtClean="0">
                <a:sym typeface="Symbol"/>
              </a:rPr>
              <a:t> </a:t>
            </a:r>
            <a:r>
              <a:rPr lang="en-US" sz="1400" b="1" u="sng" dirty="0" smtClean="0">
                <a:sym typeface="Symbol"/>
              </a:rPr>
              <a:t>&lt;</a:t>
            </a:r>
            <a:r>
              <a:rPr lang="en-US" sz="1400" b="1" dirty="0" smtClean="0">
                <a:sym typeface="Symbol"/>
              </a:rPr>
              <a:t> DY  )</a:t>
            </a:r>
            <a:endParaRPr lang="en-US" sz="1400" b="1" u="sng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1225</Words>
  <Application>Microsoft Office PowerPoint</Application>
  <PresentationFormat>On-screen Show (4:3)</PresentationFormat>
  <Paragraphs>221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Bresenham’s Algorithm of Line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FARHIN</dc:creator>
  <cp:lastModifiedBy>ACET</cp:lastModifiedBy>
  <cp:revision>43</cp:revision>
  <dcterms:created xsi:type="dcterms:W3CDTF">2006-08-16T00:00:00Z</dcterms:created>
  <dcterms:modified xsi:type="dcterms:W3CDTF">2018-07-16T22:49:35Z</dcterms:modified>
</cp:coreProperties>
</file>