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330" r:id="rId2"/>
    <p:sldId id="328" r:id="rId3"/>
    <p:sldId id="329" r:id="rId4"/>
    <p:sldId id="331" r:id="rId5"/>
    <p:sldId id="327" r:id="rId6"/>
    <p:sldId id="256" r:id="rId7"/>
    <p:sldId id="323" r:id="rId8"/>
    <p:sldId id="324" r:id="rId9"/>
    <p:sldId id="325" r:id="rId10"/>
    <p:sldId id="326" r:id="rId11"/>
    <p:sldId id="332" r:id="rId12"/>
    <p:sldId id="333" r:id="rId13"/>
    <p:sldId id="257" r:id="rId14"/>
    <p:sldId id="258" r:id="rId15"/>
    <p:sldId id="334" r:id="rId16"/>
    <p:sldId id="335" r:id="rId17"/>
    <p:sldId id="336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33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</p:sldIdLst>
  <p:sldSz cx="12209463" cy="9156700"/>
  <p:notesSz cx="9144000" cy="9156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1" autoAdjust="0"/>
    <p:restoredTop sz="94660"/>
  </p:normalViewPr>
  <p:slideViewPr>
    <p:cSldViewPr>
      <p:cViewPr varScale="1">
        <p:scale>
          <a:sx n="62" d="100"/>
          <a:sy n="62" d="100"/>
        </p:scale>
        <p:origin x="-1344" y="-66"/>
      </p:cViewPr>
      <p:guideLst>
        <p:guide orient="horz" pos="288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210367" cy="91567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249" y="2419173"/>
            <a:ext cx="7088627" cy="2023517"/>
          </a:xfrm>
        </p:spPr>
        <p:txBody>
          <a:bodyPr anchor="b">
            <a:noAutofit/>
          </a:bodyPr>
          <a:lstStyle>
            <a:lvl1pPr algn="ctr">
              <a:defRPr sz="640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249" y="4804434"/>
            <a:ext cx="7088627" cy="1839419"/>
          </a:xfrm>
        </p:spPr>
        <p:txBody>
          <a:bodyPr anchor="t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2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8806" y="6748830"/>
            <a:ext cx="898987" cy="373051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6249" y="6748830"/>
            <a:ext cx="5427576" cy="373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2776" y="6748830"/>
            <a:ext cx="552100" cy="37305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6958" y="4634867"/>
            <a:ext cx="68272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73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6429471"/>
            <a:ext cx="9077963" cy="756700"/>
          </a:xfrm>
        </p:spPr>
        <p:txBody>
          <a:bodyPr anchor="b">
            <a:normAutofit/>
          </a:bodyPr>
          <a:lstStyle>
            <a:lvl1pPr algn="ctr">
              <a:defRPr sz="32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307" y="1379157"/>
            <a:ext cx="9468852" cy="448791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2136"/>
            </a:lvl2pPr>
            <a:lvl3pPr marL="1220907" indent="0">
              <a:buNone/>
              <a:defRPr sz="2136"/>
            </a:lvl3pPr>
            <a:lvl4pPr marL="1831360" indent="0">
              <a:buNone/>
              <a:defRPr sz="2136"/>
            </a:lvl4pPr>
            <a:lvl5pPr marL="2441814" indent="0">
              <a:buNone/>
              <a:defRPr sz="2136"/>
            </a:lvl5pPr>
            <a:lvl6pPr marL="3052267" indent="0">
              <a:buNone/>
              <a:defRPr sz="2136"/>
            </a:lvl6pPr>
            <a:lvl7pPr marL="3662721" indent="0">
              <a:buNone/>
              <a:defRPr sz="2136"/>
            </a:lvl7pPr>
            <a:lvl8pPr marL="4273174" indent="0">
              <a:buNone/>
              <a:defRPr sz="2136"/>
            </a:lvl8pPr>
            <a:lvl9pPr marL="4883628" indent="0">
              <a:buNone/>
              <a:defRPr sz="213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2" y="7186171"/>
            <a:ext cx="9077963" cy="65919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1602"/>
            </a:lvl2pPr>
            <a:lvl3pPr marL="1220907" indent="0">
              <a:buNone/>
              <a:defRPr sz="1335"/>
            </a:lvl3pPr>
            <a:lvl4pPr marL="1831360" indent="0">
              <a:buNone/>
              <a:defRPr sz="1202"/>
            </a:lvl4pPr>
            <a:lvl5pPr marL="2441814" indent="0">
              <a:buNone/>
              <a:defRPr sz="1202"/>
            </a:lvl5pPr>
            <a:lvl6pPr marL="3052267" indent="0">
              <a:buNone/>
              <a:defRPr sz="1202"/>
            </a:lvl6pPr>
            <a:lvl7pPr marL="3662721" indent="0">
              <a:buNone/>
              <a:defRPr sz="1202"/>
            </a:lvl7pPr>
            <a:lvl8pPr marL="4273174" indent="0">
              <a:buNone/>
              <a:defRPr sz="1202"/>
            </a:lvl8pPr>
            <a:lvl9pPr marL="4883628" indent="0">
              <a:buNone/>
              <a:defRPr sz="12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0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10843"/>
            <a:ext cx="9077963" cy="4136217"/>
          </a:xfrm>
        </p:spPr>
        <p:txBody>
          <a:bodyPr anchor="ctr">
            <a:normAutofit/>
          </a:bodyPr>
          <a:lstStyle>
            <a:lvl1pPr algn="ctr">
              <a:defRPr sz="427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5708806"/>
            <a:ext cx="9077965" cy="21365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7062" y="5527932"/>
            <a:ext cx="88211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7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59" y="1311328"/>
            <a:ext cx="8545890" cy="3165281"/>
          </a:xfrm>
        </p:spPr>
        <p:txBody>
          <a:bodyPr anchor="ctr">
            <a:normAutofit/>
          </a:bodyPr>
          <a:lstStyle>
            <a:lvl1pPr algn="ctr">
              <a:defRPr sz="427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6656" y="4476608"/>
            <a:ext cx="7868318" cy="87045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3"/>
            </a:lvl1pPr>
            <a:lvl2pPr marL="610453" indent="0">
              <a:buFontTx/>
              <a:buNone/>
              <a:defRPr/>
            </a:lvl2pPr>
            <a:lvl3pPr marL="1220907" indent="0">
              <a:buFontTx/>
              <a:buNone/>
              <a:defRPr/>
            </a:lvl3pPr>
            <a:lvl4pPr marL="1831360" indent="0">
              <a:buFontTx/>
              <a:buNone/>
              <a:defRPr/>
            </a:lvl4pPr>
            <a:lvl5pPr marL="244181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398" y="5799244"/>
            <a:ext cx="9077968" cy="20461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4916" y="1208826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/>
            <a:r>
              <a:rPr lang="en-US" sz="961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2583" y="3775730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 algn="r"/>
            <a:r>
              <a:rPr lang="en-US" sz="961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7063" y="5527932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532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6" y="4417568"/>
            <a:ext cx="9077955" cy="1961120"/>
          </a:xfrm>
        </p:spPr>
        <p:txBody>
          <a:bodyPr anchor="b">
            <a:normAutofit/>
          </a:bodyPr>
          <a:lstStyle>
            <a:lvl1pPr algn="l">
              <a:defRPr sz="427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5" y="6378689"/>
            <a:ext cx="9077957" cy="1148793"/>
          </a:xfrm>
        </p:spPr>
        <p:txBody>
          <a:bodyPr anchor="t">
            <a:normAutofit/>
          </a:bodyPr>
          <a:lstStyle>
            <a:lvl1pPr marL="0" indent="0" algn="l">
              <a:buNone/>
              <a:defRPr sz="2403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5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13" y="1311328"/>
            <a:ext cx="8445637" cy="2995712"/>
          </a:xfrm>
        </p:spPr>
        <p:txBody>
          <a:bodyPr anchor="ctr">
            <a:normAutofit/>
          </a:bodyPr>
          <a:lstStyle>
            <a:lvl1pPr algn="ctr">
              <a:defRPr sz="427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71405" y="4859155"/>
            <a:ext cx="9077957" cy="118426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6047944"/>
            <a:ext cx="9077965" cy="1797426"/>
          </a:xfrm>
        </p:spPr>
        <p:txBody>
          <a:bodyPr anchor="t">
            <a:normAutofit/>
          </a:bodyPr>
          <a:lstStyle>
            <a:lvl1pPr marL="0" indent="0" algn="l">
              <a:buNone/>
              <a:defRPr sz="2136">
                <a:solidFill>
                  <a:schemeClr val="tx1"/>
                </a:solidFill>
              </a:defRPr>
            </a:lvl1pPr>
            <a:lvl2pPr marL="610453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2424" y="1197521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/>
            <a:r>
              <a:rPr lang="en-US" sz="1068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4338" y="3481800"/>
            <a:ext cx="610632" cy="780784"/>
          </a:xfrm>
          <a:prstGeom prst="rect">
            <a:avLst/>
          </a:prstGeom>
        </p:spPr>
        <p:txBody>
          <a:bodyPr vert="horz" lIns="122089" tIns="61045" rIns="122089" bIns="61045" rtlCol="0" anchor="ctr">
            <a:noAutofit/>
          </a:bodyPr>
          <a:lstStyle/>
          <a:p>
            <a:pPr lvl="0" algn="r"/>
            <a:r>
              <a:rPr lang="en-US" sz="1068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7063" y="457835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587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1311328"/>
            <a:ext cx="9077963" cy="30635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73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71405" y="4761484"/>
            <a:ext cx="9077957" cy="120868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70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2" y="5968812"/>
            <a:ext cx="9077963" cy="1876559"/>
          </a:xfrm>
        </p:spPr>
        <p:txBody>
          <a:bodyPr anchor="t">
            <a:normAutofit/>
          </a:bodyPr>
          <a:lstStyle>
            <a:lvl1pPr marL="0" indent="0" algn="l">
              <a:buNone/>
              <a:defRPr sz="2136">
                <a:solidFill>
                  <a:schemeClr val="tx1"/>
                </a:solidFill>
              </a:defRPr>
            </a:lvl1pPr>
            <a:lvl2pPr marL="610453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7068" y="4578350"/>
            <a:ext cx="8821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10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401" y="3324792"/>
            <a:ext cx="9077965" cy="452058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7063" y="3143920"/>
            <a:ext cx="882118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612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7696" y="1210844"/>
            <a:ext cx="2161665" cy="66345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404" y="1210844"/>
            <a:ext cx="6563400" cy="66345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39277" y="1210844"/>
            <a:ext cx="0" cy="663452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81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7062" y="3146043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13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062" y="2191590"/>
            <a:ext cx="8806641" cy="2433394"/>
          </a:xfrm>
        </p:spPr>
        <p:txBody>
          <a:bodyPr anchor="b">
            <a:normAutofit/>
          </a:bodyPr>
          <a:lstStyle>
            <a:lvl1pPr algn="ctr">
              <a:defRPr sz="534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062" y="4986729"/>
            <a:ext cx="8806641" cy="145537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4">
                <a:solidFill>
                  <a:schemeClr val="tx1"/>
                </a:solidFill>
              </a:defRPr>
            </a:lvl1pPr>
            <a:lvl2pPr marL="610453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2pPr>
            <a:lvl3pPr marL="1220907" indent="0">
              <a:buNone/>
              <a:defRPr sz="2136">
                <a:solidFill>
                  <a:schemeClr val="tx1">
                    <a:tint val="75000"/>
                  </a:schemeClr>
                </a:solidFill>
              </a:defRPr>
            </a:lvl3pPr>
            <a:lvl4pPr marL="1831360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4pPr>
            <a:lvl5pPr marL="244181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5pPr>
            <a:lvl6pPr marL="3052267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6pPr>
            <a:lvl7pPr marL="3662721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7pPr>
            <a:lvl8pPr marL="4273174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8pPr>
            <a:lvl9pPr marL="4883628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7064" y="4805855"/>
            <a:ext cx="88066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34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7062" y="3146043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3" cy="1740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402" y="3320830"/>
            <a:ext cx="4456454" cy="46027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407" y="3320830"/>
            <a:ext cx="4456454" cy="46027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67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5" y="3549634"/>
            <a:ext cx="4456454" cy="769416"/>
          </a:xfrm>
        </p:spPr>
        <p:txBody>
          <a:bodyPr anchor="b">
            <a:noAutofit/>
          </a:bodyPr>
          <a:lstStyle>
            <a:lvl1pPr marL="0" indent="0">
              <a:buNone/>
              <a:defRPr sz="3204" b="0">
                <a:solidFill>
                  <a:schemeClr val="accent1"/>
                </a:solidFill>
              </a:defRPr>
            </a:lvl1pPr>
            <a:lvl2pPr marL="610453" indent="0">
              <a:buNone/>
              <a:defRPr sz="2670" b="1"/>
            </a:lvl2pPr>
            <a:lvl3pPr marL="1220907" indent="0">
              <a:buNone/>
              <a:defRPr sz="2403" b="1"/>
            </a:lvl3pPr>
            <a:lvl4pPr marL="1831360" indent="0">
              <a:buNone/>
              <a:defRPr sz="2136" b="1"/>
            </a:lvl4pPr>
            <a:lvl5pPr marL="2441814" indent="0">
              <a:buNone/>
              <a:defRPr sz="2136" b="1"/>
            </a:lvl5pPr>
            <a:lvl6pPr marL="3052267" indent="0">
              <a:buNone/>
              <a:defRPr sz="2136" b="1"/>
            </a:lvl6pPr>
            <a:lvl7pPr marL="3662721" indent="0">
              <a:buNone/>
              <a:defRPr sz="2136" b="1"/>
            </a:lvl7pPr>
            <a:lvl8pPr marL="4273174" indent="0">
              <a:buNone/>
              <a:defRPr sz="2136" b="1"/>
            </a:lvl8pPr>
            <a:lvl9pPr marL="4883628" indent="0">
              <a:buNone/>
              <a:defRPr sz="21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405" y="4330357"/>
            <a:ext cx="4456454" cy="3613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974" y="3549634"/>
            <a:ext cx="4456454" cy="769416"/>
          </a:xfrm>
        </p:spPr>
        <p:txBody>
          <a:bodyPr anchor="b">
            <a:noAutofit/>
          </a:bodyPr>
          <a:lstStyle>
            <a:lvl1pPr marL="0" indent="0">
              <a:buNone/>
              <a:defRPr sz="3204" b="0">
                <a:solidFill>
                  <a:schemeClr val="accent1"/>
                </a:solidFill>
              </a:defRPr>
            </a:lvl1pPr>
            <a:lvl2pPr marL="610453" indent="0">
              <a:buNone/>
              <a:defRPr sz="2670" b="1"/>
            </a:lvl2pPr>
            <a:lvl3pPr marL="1220907" indent="0">
              <a:buNone/>
              <a:defRPr sz="2403" b="1"/>
            </a:lvl3pPr>
            <a:lvl4pPr marL="1831360" indent="0">
              <a:buNone/>
              <a:defRPr sz="2136" b="1"/>
            </a:lvl4pPr>
            <a:lvl5pPr marL="2441814" indent="0">
              <a:buNone/>
              <a:defRPr sz="2136" b="1"/>
            </a:lvl5pPr>
            <a:lvl6pPr marL="3052267" indent="0">
              <a:buNone/>
              <a:defRPr sz="2136" b="1"/>
            </a:lvl6pPr>
            <a:lvl7pPr marL="3662721" indent="0">
              <a:buNone/>
              <a:defRPr sz="2136" b="1"/>
            </a:lvl7pPr>
            <a:lvl8pPr marL="4273174" indent="0">
              <a:buNone/>
              <a:defRPr sz="2136" b="1"/>
            </a:lvl8pPr>
            <a:lvl9pPr marL="4883628" indent="0">
              <a:buNone/>
              <a:defRPr sz="21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974" y="4330357"/>
            <a:ext cx="4456454" cy="3613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7063" y="314392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7728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4" cy="1740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7063" y="3143920"/>
            <a:ext cx="8806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30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464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1853950"/>
            <a:ext cx="3387242" cy="1831340"/>
          </a:xfrm>
        </p:spPr>
        <p:txBody>
          <a:bodyPr anchor="b">
            <a:normAutofit/>
          </a:bodyPr>
          <a:lstStyle>
            <a:lvl1pPr algn="ctr">
              <a:defRPr sz="32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285" y="1311329"/>
            <a:ext cx="5148082" cy="653404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1" y="4047033"/>
            <a:ext cx="3387242" cy="3255721"/>
          </a:xfrm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1602"/>
            </a:lvl2pPr>
            <a:lvl3pPr marL="1220907" indent="0">
              <a:buNone/>
              <a:defRPr sz="1335"/>
            </a:lvl3pPr>
            <a:lvl4pPr marL="1831360" indent="0">
              <a:buNone/>
              <a:defRPr sz="1202"/>
            </a:lvl4pPr>
            <a:lvl5pPr marL="2441814" indent="0">
              <a:buNone/>
              <a:defRPr sz="1202"/>
            </a:lvl5pPr>
            <a:lvl6pPr marL="3052267" indent="0">
              <a:buNone/>
              <a:defRPr sz="1202"/>
            </a:lvl6pPr>
            <a:lvl7pPr marL="3662721" indent="0">
              <a:buNone/>
              <a:defRPr sz="1202"/>
            </a:lvl7pPr>
            <a:lvl8pPr marL="4273174" indent="0">
              <a:buNone/>
              <a:defRPr sz="1202"/>
            </a:lvl8pPr>
            <a:lvl9pPr marL="4883628" indent="0">
              <a:buNone/>
              <a:defRPr sz="12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7063" y="3888771"/>
            <a:ext cx="3115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02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401" y="2515265"/>
            <a:ext cx="4849873" cy="1831340"/>
          </a:xfrm>
        </p:spPr>
        <p:txBody>
          <a:bodyPr anchor="b">
            <a:normAutofit/>
          </a:bodyPr>
          <a:lstStyle>
            <a:lvl1pPr algn="ctr">
              <a:defRPr sz="320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20658" y="1379157"/>
            <a:ext cx="3911545" cy="639838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2136"/>
            </a:lvl2pPr>
            <a:lvl3pPr marL="1220907" indent="0">
              <a:buNone/>
              <a:defRPr sz="2136"/>
            </a:lvl3pPr>
            <a:lvl4pPr marL="1831360" indent="0">
              <a:buNone/>
              <a:defRPr sz="2136"/>
            </a:lvl4pPr>
            <a:lvl5pPr marL="2441814" indent="0">
              <a:buNone/>
              <a:defRPr sz="2136"/>
            </a:lvl5pPr>
            <a:lvl6pPr marL="3052267" indent="0">
              <a:buNone/>
              <a:defRPr sz="2136"/>
            </a:lvl6pPr>
            <a:lvl7pPr marL="3662721" indent="0">
              <a:buNone/>
              <a:defRPr sz="2136"/>
            </a:lvl7pPr>
            <a:lvl8pPr marL="4273174" indent="0">
              <a:buNone/>
              <a:defRPr sz="2136"/>
            </a:lvl8pPr>
            <a:lvl9pPr marL="4883628" indent="0">
              <a:buNone/>
              <a:defRPr sz="213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402" y="4346604"/>
            <a:ext cx="4849871" cy="2441787"/>
          </a:xfrm>
        </p:spPr>
        <p:txBody>
          <a:bodyPr anchor="t">
            <a:normAutofit/>
          </a:bodyPr>
          <a:lstStyle>
            <a:lvl1pPr marL="0" indent="0" algn="ctr">
              <a:buNone/>
              <a:defRPr sz="2136"/>
            </a:lvl1pPr>
            <a:lvl2pPr marL="610453" indent="0">
              <a:buNone/>
              <a:defRPr sz="1602"/>
            </a:lvl2pPr>
            <a:lvl3pPr marL="1220907" indent="0">
              <a:buNone/>
              <a:defRPr sz="1335"/>
            </a:lvl3pPr>
            <a:lvl4pPr marL="1831360" indent="0">
              <a:buNone/>
              <a:defRPr sz="1202"/>
            </a:lvl4pPr>
            <a:lvl5pPr marL="2441814" indent="0">
              <a:buNone/>
              <a:defRPr sz="1202"/>
            </a:lvl5pPr>
            <a:lvl6pPr marL="3052267" indent="0">
              <a:buNone/>
              <a:defRPr sz="1202"/>
            </a:lvl6pPr>
            <a:lvl7pPr marL="3662721" indent="0">
              <a:buNone/>
              <a:defRPr sz="1202"/>
            </a:lvl7pPr>
            <a:lvl8pPr marL="4273174" indent="0">
              <a:buNone/>
              <a:defRPr sz="1202"/>
            </a:lvl8pPr>
            <a:lvl9pPr marL="4883628" indent="0">
              <a:buNone/>
              <a:defRPr sz="12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296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20769" cy="91567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402" y="1222145"/>
            <a:ext cx="9077963" cy="17409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401" y="3324792"/>
            <a:ext cx="9077965" cy="4599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7700" y="7958415"/>
            <a:ext cx="1533237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402" y="7958415"/>
            <a:ext cx="6815971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1264" y="7958415"/>
            <a:ext cx="528102" cy="37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56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610453" rtl="0" eaLnBrk="1" latinLnBrk="0" hangingPunct="1">
        <a:spcBef>
          <a:spcPct val="0"/>
        </a:spcBef>
        <a:buNone/>
        <a:defRPr sz="534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533" indent="-381533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320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1987" indent="-381533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26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2440" indent="-381533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240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60280" indent="-228920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213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70734" indent="-228920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7494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7947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8401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8854" indent="-305227" algn="l" defTabSz="610453" rtl="0" eaLnBrk="1" latinLnBrk="0" hangingPunct="1">
        <a:spcBef>
          <a:spcPct val="20000"/>
        </a:spcBef>
        <a:spcAft>
          <a:spcPts val="801"/>
        </a:spcAft>
        <a:buClr>
          <a:schemeClr val="accent1"/>
        </a:buClr>
        <a:buSzPct val="115000"/>
        <a:buFont typeface="Arial"/>
        <a:buChar char="•"/>
        <a:defRPr sz="186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610453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2pPr>
      <a:lvl3pPr marL="1220907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3pPr>
      <a:lvl4pPr marL="1831360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1814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3052267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662721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273174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883628" algn="l" defTabSz="610453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1769%20Cugnot%20Steamer%20in%20HD.mp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TREVITHICK'S%20PUFFING%20DEVIL%20ON%20TREVITHICK%20DAY%202017.mp4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img-vehicle-tatapass-11-500x500.jpg" TargetMode="External"/><Relationship Id="rId2" Type="http://schemas.openxmlformats.org/officeDocument/2006/relationships/hyperlink" Target="gallery-1495143841-2017-chevrolet-sparkactiv-0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sms-8494.jpg" TargetMode="External"/><Relationship Id="rId4" Type="http://schemas.openxmlformats.org/officeDocument/2006/relationships/hyperlink" Target="maxresdefault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xle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ports_car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jpeg"/><Relationship Id="rId7" Type="http://schemas.openxmlformats.org/officeDocument/2006/relationships/image" Target="../media/image82.png"/><Relationship Id="rId12" Type="http://schemas.openxmlformats.org/officeDocument/2006/relationships/image" Target="../media/image104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openxmlformats.org/officeDocument/2006/relationships/image" Target="../media/image85.png"/><Relationship Id="rId4" Type="http://schemas.openxmlformats.org/officeDocument/2006/relationships/image" Target="../media/image88.png"/><Relationship Id="rId9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hyperlink" Target="http://wikicars.org/en/Differential" TargetMode="Externa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cars.org/en/Driveshaft" TargetMode="External"/><Relationship Id="rId5" Type="http://schemas.openxmlformats.org/officeDocument/2006/relationships/hyperlink" Target="http://wikicars.org/en/Powertrain" TargetMode="External"/><Relationship Id="rId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cars.org/en/Fuel_economy" TargetMode="External"/><Relationship Id="rId2" Type="http://schemas.openxmlformats.org/officeDocument/2006/relationships/hyperlink" Target="http://wikicars.org/wiki/en/index.php?title=Traction&amp;action=edit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6931" y="920750"/>
            <a:ext cx="103632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6957" algn="ctr">
              <a:lnSpc>
                <a:spcPct val="150000"/>
              </a:lnSpc>
              <a:spcBef>
                <a:spcPts val="170"/>
              </a:spcBef>
            </a:pPr>
            <a:r>
              <a:rPr lang="en-US" sz="3600" b="1" dirty="0" smtClean="0"/>
              <a:t>ELECTIVE – I</a:t>
            </a:r>
          </a:p>
          <a:p>
            <a:pPr marL="16957" algn="ctr">
              <a:lnSpc>
                <a:spcPct val="150000"/>
              </a:lnSpc>
              <a:spcBef>
                <a:spcPts val="170"/>
              </a:spcBef>
            </a:pPr>
            <a:r>
              <a:rPr lang="en-US" sz="3600" b="1" dirty="0" smtClean="0"/>
              <a:t>AUTOMOBILE ENGINEERING</a:t>
            </a: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9331" y="3892550"/>
            <a:ext cx="10058400" cy="2320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Prepared By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Cambria" pitchFamily="18" charset="0"/>
              </a:rPr>
              <a:t>Prof. M. N. </a:t>
            </a:r>
            <a:r>
              <a:rPr lang="en-US" sz="3600" dirty="0" err="1" smtClean="0">
                <a:latin typeface="Cambria" pitchFamily="18" charset="0"/>
              </a:rPr>
              <a:t>Nasim</a:t>
            </a:r>
            <a:endParaRPr lang="en-US" sz="3600" dirty="0" smtClean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ambria" pitchFamily="18" charset="0"/>
              </a:rPr>
              <a:t>M.E (Thermal Engineering), B.E (Mechanical)</a:t>
            </a:r>
          </a:p>
        </p:txBody>
      </p:sp>
      <p:sp>
        <p:nvSpPr>
          <p:cNvPr id="7" name="Rectangle 6"/>
          <p:cNvSpPr/>
          <p:nvPr/>
        </p:nvSpPr>
        <p:spPr>
          <a:xfrm>
            <a:off x="770731" y="7854950"/>
            <a:ext cx="10668000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 err="1" smtClean="0">
                <a:ln w="11430">
                  <a:noFill/>
                </a:ln>
                <a:solidFill>
                  <a:schemeClr val="bg1"/>
                </a:solidFill>
                <a:latin typeface="Cambria" pitchFamily="18" charset="0"/>
              </a:rPr>
              <a:t>Anjuman</a:t>
            </a:r>
            <a:r>
              <a:rPr lang="en-US" sz="2800" spc="50" dirty="0" smtClean="0">
                <a:ln w="11430">
                  <a:noFill/>
                </a:ln>
                <a:solidFill>
                  <a:schemeClr val="bg1"/>
                </a:solidFill>
                <a:latin typeface="Cambria" pitchFamily="18" charset="0"/>
              </a:rPr>
              <a:t> College of Engineering &amp; Technology, </a:t>
            </a:r>
            <a:r>
              <a:rPr lang="en-US" sz="2800" spc="50" dirty="0" err="1" smtClean="0">
                <a:ln w="11430">
                  <a:noFill/>
                </a:ln>
                <a:solidFill>
                  <a:schemeClr val="bg1"/>
                </a:solidFill>
                <a:latin typeface="Cambria" pitchFamily="18" charset="0"/>
              </a:rPr>
              <a:t>Sadar</a:t>
            </a:r>
            <a:r>
              <a:rPr lang="en-US" sz="2800" spc="50" dirty="0" smtClean="0">
                <a:ln w="11430">
                  <a:noFill/>
                </a:ln>
                <a:solidFill>
                  <a:schemeClr val="bg1"/>
                </a:solidFill>
                <a:latin typeface="Cambria" pitchFamily="18" charset="0"/>
              </a:rPr>
              <a:t>, Nagpur</a:t>
            </a:r>
            <a:endParaRPr lang="en-US" sz="2800" spc="50" dirty="0">
              <a:ln w="11430">
                <a:noFill/>
              </a:ln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2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27931" y="920750"/>
            <a:ext cx="10067346" cy="739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TEXT BOOKS: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</a:t>
            </a:r>
            <a:r>
              <a:rPr lang="en-US" dirty="0"/>
              <a:t>. Automobile Engineering Vol. I &amp; II, </a:t>
            </a:r>
            <a:r>
              <a:rPr lang="en-US" dirty="0" err="1"/>
              <a:t>Kirpal</a:t>
            </a:r>
            <a:r>
              <a:rPr lang="en-US" dirty="0"/>
              <a:t> Singh, Standard Publishers.</a:t>
            </a:r>
          </a:p>
          <a:p>
            <a:pPr>
              <a:lnSpc>
                <a:spcPct val="150000"/>
              </a:lnSpc>
            </a:pPr>
            <a:r>
              <a:rPr lang="en-US" dirty="0"/>
              <a:t>2. Automotive Mechanics, Joseph </a:t>
            </a:r>
            <a:r>
              <a:rPr lang="en-US" dirty="0" err="1"/>
              <a:t>Heitner</a:t>
            </a:r>
            <a:r>
              <a:rPr lang="en-US" dirty="0"/>
              <a:t>, East West Press.</a:t>
            </a:r>
          </a:p>
          <a:p>
            <a:pPr>
              <a:lnSpc>
                <a:spcPct val="150000"/>
              </a:lnSpc>
            </a:pPr>
            <a:r>
              <a:rPr lang="en-US" dirty="0"/>
              <a:t>3. Automobile Engineering, </a:t>
            </a:r>
            <a:r>
              <a:rPr lang="en-US" dirty="0" err="1"/>
              <a:t>R.K.Rajput</a:t>
            </a:r>
            <a:r>
              <a:rPr lang="en-US" dirty="0"/>
              <a:t>, </a:t>
            </a:r>
            <a:r>
              <a:rPr lang="en-US" dirty="0" err="1"/>
              <a:t>Laxmi</a:t>
            </a:r>
            <a:r>
              <a:rPr lang="en-US" dirty="0"/>
              <a:t> Publications.</a:t>
            </a:r>
          </a:p>
          <a:p>
            <a:pPr>
              <a:lnSpc>
                <a:spcPct val="150000"/>
              </a:lnSpc>
            </a:pPr>
            <a:r>
              <a:rPr lang="en-US" dirty="0"/>
              <a:t>4. Automobile Engineering R.B. Gupta, Satya </a:t>
            </a:r>
            <a:r>
              <a:rPr lang="en-US" dirty="0" err="1"/>
              <a:t>Prakashan</a:t>
            </a:r>
            <a:r>
              <a:rPr lang="en-US" dirty="0"/>
              <a:t> New Delhi</a:t>
            </a:r>
          </a:p>
          <a:p>
            <a:pPr>
              <a:lnSpc>
                <a:spcPct val="150000"/>
              </a:lnSpc>
            </a:pPr>
            <a:r>
              <a:rPr lang="en-US" dirty="0"/>
              <a:t>5. Course in Automobile Engineering, Sharma R. P, </a:t>
            </a:r>
            <a:r>
              <a:rPr lang="en-US" dirty="0" err="1"/>
              <a:t>Dhanpat</a:t>
            </a:r>
            <a:r>
              <a:rPr lang="en-US" dirty="0"/>
              <a:t> Rai and Sons.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6.Automobile </a:t>
            </a:r>
            <a:r>
              <a:rPr lang="en-US" dirty="0"/>
              <a:t>Engineering, Ramakrishna, PHI Learning Pvt. Ltd.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REFERENCE </a:t>
            </a:r>
            <a:r>
              <a:rPr lang="en-US" sz="2400" b="1" dirty="0"/>
              <a:t>BOOKS: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</a:t>
            </a:r>
            <a:r>
              <a:rPr lang="en-US" dirty="0"/>
              <a:t>. Automobile Mechanics, </a:t>
            </a:r>
            <a:r>
              <a:rPr lang="en-US" dirty="0" err="1"/>
              <a:t>Crause</a:t>
            </a:r>
            <a:r>
              <a:rPr lang="en-US" dirty="0"/>
              <a:t>, W.H., Tata McGraw Hill.</a:t>
            </a:r>
          </a:p>
          <a:p>
            <a:pPr>
              <a:lnSpc>
                <a:spcPct val="150000"/>
              </a:lnSpc>
            </a:pPr>
            <a:r>
              <a:rPr lang="en-US" dirty="0"/>
              <a:t>2. Vehicle and Engine Technology, Heinz </a:t>
            </a:r>
            <a:r>
              <a:rPr lang="en-US" dirty="0" err="1"/>
              <a:t>Heisler</a:t>
            </a:r>
            <a:r>
              <a:rPr lang="en-US" dirty="0"/>
              <a:t>, Arnold London.</a:t>
            </a:r>
          </a:p>
          <a:p>
            <a:pPr>
              <a:lnSpc>
                <a:spcPct val="150000"/>
              </a:lnSpc>
            </a:pPr>
            <a:r>
              <a:rPr lang="en-US" dirty="0"/>
              <a:t>3. Automotive Engines, Srinivasan S., Tata McGraw Hill.</a:t>
            </a:r>
          </a:p>
          <a:p>
            <a:pPr>
              <a:lnSpc>
                <a:spcPct val="150000"/>
              </a:lnSpc>
            </a:pPr>
            <a:r>
              <a:rPr lang="en-US" dirty="0"/>
              <a:t>4. Motor Vehicle Technology, J.A. Dolan, Heinemann Educational Books.</a:t>
            </a:r>
          </a:p>
          <a:p>
            <a:pPr>
              <a:lnSpc>
                <a:spcPct val="150000"/>
              </a:lnSpc>
            </a:pPr>
            <a:r>
              <a:rPr lang="en-US" dirty="0"/>
              <a:t>5. Automobile Engineering Vol. I, II &amp; III, P. S. Gill, </a:t>
            </a:r>
            <a:r>
              <a:rPr lang="en-US" dirty="0" err="1"/>
              <a:t>Kataria</a:t>
            </a:r>
            <a:r>
              <a:rPr lang="en-US" dirty="0"/>
              <a:t> and Sons.</a:t>
            </a:r>
          </a:p>
          <a:p>
            <a:pPr>
              <a:lnSpc>
                <a:spcPct val="150000"/>
              </a:lnSpc>
            </a:pPr>
            <a:r>
              <a:rPr lang="en-US" dirty="0"/>
              <a:t>6. Automobile Engineering, K.K. Jain, R.B. Asthana, Tata McGraw Hill. </a:t>
            </a: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70731" y="1454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-I</a:t>
            </a:r>
            <a:endParaRPr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70731" y="61023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Chassis</a:t>
            </a:r>
            <a:endParaRPr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70731" y="3740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Introduction</a:t>
            </a:r>
            <a:endParaRPr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5531" y="920750"/>
            <a:ext cx="10210800" cy="7467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/>
              <a:t>What is an ‘Automobile’??</a:t>
            </a:r>
          </a:p>
          <a:p>
            <a:pPr algn="ctr"/>
            <a:endParaRPr lang="en-US" sz="3600" b="1" dirty="0" smtClean="0"/>
          </a:p>
          <a:p>
            <a:r>
              <a:rPr lang="en-US" sz="3600" dirty="0" smtClean="0"/>
              <a:t>• A vehicle producing power within itself for its propulsion is known as a Self propelled vehicle.</a:t>
            </a:r>
          </a:p>
          <a:p>
            <a:r>
              <a:rPr lang="en-US" sz="3600" dirty="0" smtClean="0"/>
              <a:t>• </a:t>
            </a:r>
            <a:r>
              <a:rPr lang="en-US" sz="3600" dirty="0" err="1" smtClean="0"/>
              <a:t>Eg</a:t>
            </a:r>
            <a:r>
              <a:rPr lang="en-US" sz="3600" dirty="0" smtClean="0"/>
              <a:t>. Moped, Scooter, motorcycle, Car, jeep, truck, tractor, ships, aircrafts, rocket etc.</a:t>
            </a:r>
          </a:p>
          <a:p>
            <a:endParaRPr lang="en-US" sz="3600" dirty="0" smtClean="0"/>
          </a:p>
          <a:p>
            <a:r>
              <a:rPr lang="en-US" sz="3600" dirty="0" smtClean="0"/>
              <a:t>• </a:t>
            </a:r>
            <a:r>
              <a:rPr lang="en-US" sz="3600" b="1" i="1" dirty="0" smtClean="0"/>
              <a:t>A self propelled vehicle used for transportation of goods &amp; passengers on the ground is called an Automobile.</a:t>
            </a:r>
          </a:p>
          <a:p>
            <a:r>
              <a:rPr lang="en-US" sz="3600" dirty="0" smtClean="0"/>
              <a:t>• Different from Aeronautical vehicles (planes, helicopters, rockets) &amp; marine vehicles (ships, boats, submarines)</a:t>
            </a:r>
            <a:endParaRPr sz="3204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8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44741" y="1422431"/>
            <a:ext cx="799254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Definition of</a:t>
            </a:r>
            <a:r>
              <a:rPr sz="5875" spc="-312" dirty="0">
                <a:latin typeface="Arial"/>
                <a:cs typeface="Arial"/>
              </a:rPr>
              <a:t> </a:t>
            </a:r>
            <a:r>
              <a:rPr sz="5875" dirty="0">
                <a:latin typeface="Arial"/>
                <a:cs typeface="Arial"/>
              </a:rPr>
              <a:t>Automobile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4741" y="2942584"/>
            <a:ext cx="3345637" cy="647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67"/>
              </a:lnSpc>
              <a:spcBef>
                <a:spcPts val="252"/>
              </a:spcBef>
            </a:pPr>
            <a:r>
              <a:rPr sz="4807" dirty="0">
                <a:latin typeface="Arial"/>
                <a:cs typeface="Arial"/>
              </a:rPr>
              <a:t>•</a:t>
            </a:r>
            <a:r>
              <a:rPr sz="4807" spc="-606" dirty="0">
                <a:latin typeface="Arial"/>
                <a:cs typeface="Arial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Automobi</a:t>
            </a:r>
            <a:r>
              <a:rPr sz="4807" spc="-19" dirty="0">
                <a:latin typeface="Times New Roman"/>
                <a:cs typeface="Times New Roman"/>
              </a:rPr>
              <a:t>l</a:t>
            </a:r>
            <a:r>
              <a:rPr sz="4807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23754" y="2946027"/>
            <a:ext cx="53104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spc="-5" dirty="0">
                <a:latin typeface="Times New Roman"/>
                <a:cs typeface="Times New Roman"/>
              </a:rPr>
              <a:t>is</a:t>
            </a:r>
            <a:endParaRPr sz="4807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8352" y="2946027"/>
            <a:ext cx="396535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a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6272" y="2946027"/>
            <a:ext cx="1381636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spc="12" dirty="0">
                <a:latin typeface="Times New Roman"/>
                <a:cs typeface="Times New Roman"/>
              </a:rPr>
              <a:t>“</a:t>
            </a:r>
            <a:r>
              <a:rPr sz="4807" b="1" dirty="0">
                <a:latin typeface="Times New Roman"/>
                <a:cs typeface="Times New Roman"/>
              </a:rPr>
              <a:t>Self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29427" y="2946027"/>
            <a:ext cx="262598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b="1" dirty="0">
                <a:latin typeface="Times New Roman"/>
                <a:cs typeface="Times New Roman"/>
              </a:rPr>
              <a:t>P</a:t>
            </a:r>
            <a:r>
              <a:rPr sz="4807" b="1" spc="-72" dirty="0">
                <a:latin typeface="Times New Roman"/>
                <a:cs typeface="Times New Roman"/>
              </a:rPr>
              <a:t>r</a:t>
            </a:r>
            <a:r>
              <a:rPr sz="4807" b="1" dirty="0">
                <a:latin typeface="Times New Roman"/>
                <a:cs typeface="Times New Roman"/>
              </a:rPr>
              <a:t>opelled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8" y="3605009"/>
            <a:ext cx="2194078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b="1" dirty="0">
                <a:latin typeface="Times New Roman"/>
                <a:cs typeface="Times New Roman"/>
              </a:rPr>
              <a:t>vehi</a:t>
            </a:r>
            <a:r>
              <a:rPr sz="4807" b="1" spc="-12" dirty="0">
                <a:latin typeface="Times New Roman"/>
                <a:cs typeface="Times New Roman"/>
              </a:rPr>
              <a:t>c</a:t>
            </a:r>
            <a:r>
              <a:rPr sz="4807" b="1" dirty="0">
                <a:latin typeface="Times New Roman"/>
                <a:cs typeface="Times New Roman"/>
              </a:rPr>
              <a:t>l</a:t>
            </a:r>
            <a:r>
              <a:rPr sz="4807" b="1" spc="5" dirty="0">
                <a:latin typeface="Times New Roman"/>
                <a:cs typeface="Times New Roman"/>
              </a:rPr>
              <a:t>e</a:t>
            </a:r>
            <a:r>
              <a:rPr sz="4807" dirty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45831" y="3605009"/>
            <a:ext cx="2396799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gener</a:t>
            </a:r>
            <a:r>
              <a:rPr sz="4807" spc="-12" dirty="0">
                <a:latin typeface="Times New Roman"/>
                <a:cs typeface="Times New Roman"/>
              </a:rPr>
              <a:t>a</a:t>
            </a:r>
            <a:r>
              <a:rPr sz="4807" dirty="0">
                <a:latin typeface="Times New Roman"/>
                <a:cs typeface="Times New Roman"/>
              </a:rPr>
              <a:t>lly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3005" y="3605009"/>
            <a:ext cx="1686345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driven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9658" y="3605009"/>
            <a:ext cx="736019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by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6343" y="3605009"/>
            <a:ext cx="736563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IC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2692" y="3605009"/>
            <a:ext cx="1853726" cy="6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Eng</a:t>
            </a:r>
            <a:r>
              <a:rPr sz="4807" spc="-19" dirty="0">
                <a:latin typeface="Times New Roman"/>
                <a:cs typeface="Times New Roman"/>
              </a:rPr>
              <a:t>i</a:t>
            </a:r>
            <a:r>
              <a:rPr sz="4807" dirty="0">
                <a:latin typeface="Times New Roman"/>
                <a:cs typeface="Times New Roman"/>
              </a:rPr>
              <a:t>ne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265158"/>
            <a:ext cx="1007008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and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030" y="4265158"/>
            <a:ext cx="463281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spc="-5" dirty="0">
                <a:latin typeface="Times New Roman"/>
                <a:cs typeface="Times New Roman"/>
              </a:rPr>
              <a:t>it</a:t>
            </a:r>
            <a:endParaRPr sz="480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7338" y="4265158"/>
            <a:ext cx="53104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spc="-5" dirty="0">
                <a:latin typeface="Times New Roman"/>
                <a:cs typeface="Times New Roman"/>
              </a:rPr>
              <a:t>is</a:t>
            </a:r>
            <a:endParaRPr sz="4807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2290" y="4265158"/>
            <a:ext cx="1312856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b="1" dirty="0">
                <a:latin typeface="Times New Roman"/>
                <a:cs typeface="Times New Roman"/>
              </a:rPr>
              <a:t>used</a:t>
            </a:r>
            <a:endParaRPr sz="4807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6952" y="4265158"/>
            <a:ext cx="5897441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b="1" dirty="0">
                <a:latin typeface="Times New Roman"/>
                <a:cs typeface="Times New Roman"/>
              </a:rPr>
              <a:t>for </a:t>
            </a:r>
            <a:r>
              <a:rPr sz="4807" b="1" spc="252" dirty="0">
                <a:latin typeface="Times New Roman"/>
                <a:cs typeface="Times New Roman"/>
              </a:rPr>
              <a:t> </a:t>
            </a:r>
            <a:r>
              <a:rPr sz="4807" b="1" dirty="0">
                <a:latin typeface="Times New Roman"/>
                <a:cs typeface="Times New Roman"/>
              </a:rPr>
              <a:t>transportation </a:t>
            </a:r>
            <a:r>
              <a:rPr sz="4807" b="1" spc="326" dirty="0"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740" y="4924469"/>
            <a:ext cx="3161343" cy="2132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4" marR="92083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passengers</a:t>
            </a:r>
          </a:p>
          <a:p>
            <a:pPr marL="322184" marR="92083">
              <a:lnSpc>
                <a:spcPts val="5194"/>
              </a:lnSpc>
              <a:spcBef>
                <a:spcPts val="7"/>
              </a:spcBef>
            </a:pPr>
            <a:r>
              <a:rPr sz="4807" b="1" i="1" dirty="0">
                <a:latin typeface="Times New Roman"/>
                <a:cs typeface="Times New Roman"/>
              </a:rPr>
              <a:t>Crouse</a:t>
            </a:r>
            <a:r>
              <a:rPr sz="4807" dirty="0">
                <a:latin typeface="Times New Roman"/>
                <a:cs typeface="Times New Roman"/>
              </a:rPr>
              <a:t>.</a:t>
            </a:r>
          </a:p>
          <a:p>
            <a:pPr marL="16957">
              <a:lnSpc>
                <a:spcPct val="95825"/>
              </a:lnSpc>
              <a:spcBef>
                <a:spcPts val="716"/>
              </a:spcBef>
            </a:pPr>
            <a:r>
              <a:rPr sz="4807" dirty="0">
                <a:latin typeface="Arial"/>
                <a:cs typeface="Arial"/>
              </a:rPr>
              <a:t>•</a:t>
            </a:r>
            <a:r>
              <a:rPr sz="4807" spc="-606" dirty="0">
                <a:latin typeface="Arial"/>
                <a:cs typeface="Arial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Exa</a:t>
            </a:r>
            <a:r>
              <a:rPr sz="4807" spc="-12" dirty="0">
                <a:latin typeface="Times New Roman"/>
                <a:cs typeface="Times New Roman"/>
              </a:rPr>
              <a:t>m</a:t>
            </a:r>
            <a:r>
              <a:rPr sz="4807" dirty="0">
                <a:latin typeface="Times New Roman"/>
                <a:cs typeface="Times New Roman"/>
              </a:rPr>
              <a:t>ples</a:t>
            </a:r>
            <a:r>
              <a:rPr sz="4807" spc="12" dirty="0"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5083" y="4924469"/>
            <a:ext cx="7273279" cy="644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&amp;</a:t>
            </a:r>
            <a:r>
              <a:rPr sz="4807" spc="279" dirty="0"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goods</a:t>
            </a:r>
            <a:r>
              <a:rPr sz="4807" spc="292" dirty="0"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on</a:t>
            </a:r>
            <a:r>
              <a:rPr sz="4807" spc="272" dirty="0"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g</a:t>
            </a:r>
            <a:r>
              <a:rPr sz="4807" spc="-79" dirty="0">
                <a:latin typeface="Times New Roman"/>
                <a:cs typeface="Times New Roman"/>
              </a:rPr>
              <a:t>r</a:t>
            </a:r>
            <a:r>
              <a:rPr sz="4807" dirty="0">
                <a:latin typeface="Times New Roman"/>
                <a:cs typeface="Times New Roman"/>
              </a:rPr>
              <a:t>ound</a:t>
            </a:r>
            <a:r>
              <a:rPr sz="4807" b="1" spc="27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–</a:t>
            </a:r>
            <a:r>
              <a:rPr sz="4807" spc="286" dirty="0">
                <a:latin typeface="Times New Roman"/>
                <a:cs typeface="Times New Roman"/>
              </a:rPr>
              <a:t> </a:t>
            </a:r>
            <a:r>
              <a:rPr sz="4807" b="1" i="1" spc="-346" dirty="0">
                <a:latin typeface="Times New Roman"/>
                <a:cs typeface="Times New Roman"/>
              </a:rPr>
              <a:t>W</a:t>
            </a:r>
            <a:r>
              <a:rPr sz="4807" b="1" i="1" dirty="0">
                <a:latin typeface="Times New Roman"/>
                <a:cs typeface="Times New Roman"/>
              </a:rPr>
              <a:t>.</a:t>
            </a:r>
            <a:r>
              <a:rPr sz="4807" b="1" i="1" spc="272" dirty="0">
                <a:latin typeface="Times New Roman"/>
                <a:cs typeface="Times New Roman"/>
              </a:rPr>
              <a:t> </a:t>
            </a:r>
            <a:r>
              <a:rPr sz="4807" b="1" i="1" dirty="0">
                <a:latin typeface="Times New Roman"/>
                <a:cs typeface="Times New Roman"/>
              </a:rPr>
              <a:t>H.</a:t>
            </a:r>
            <a:endParaRPr sz="4807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3921" y="6412327"/>
            <a:ext cx="7155254" cy="644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040"/>
              </a:lnSpc>
              <a:spcBef>
                <a:spcPts val="251"/>
              </a:spcBef>
            </a:pPr>
            <a:r>
              <a:rPr sz="4807" dirty="0">
                <a:latin typeface="Times New Roman"/>
                <a:cs typeface="Times New Roman"/>
              </a:rPr>
              <a:t>Ca</a:t>
            </a:r>
            <a:r>
              <a:rPr sz="4807" spc="-200" dirty="0">
                <a:latin typeface="Times New Roman"/>
                <a:cs typeface="Times New Roman"/>
              </a:rPr>
              <a:t>r</a:t>
            </a:r>
            <a:r>
              <a:rPr sz="4807" dirty="0">
                <a:latin typeface="Times New Roman"/>
                <a:cs typeface="Times New Roman"/>
              </a:rPr>
              <a:t>, Bus,</a:t>
            </a:r>
            <a:r>
              <a:rPr sz="4807" spc="-92" dirty="0">
                <a:latin typeface="Times New Roman"/>
                <a:cs typeface="Times New Roman"/>
              </a:rPr>
              <a:t> </a:t>
            </a:r>
            <a:r>
              <a:rPr sz="4807" spc="-179" dirty="0">
                <a:latin typeface="Times New Roman"/>
                <a:cs typeface="Times New Roman"/>
              </a:rPr>
              <a:t>T</a:t>
            </a:r>
            <a:r>
              <a:rPr sz="4807" dirty="0">
                <a:latin typeface="Times New Roman"/>
                <a:cs typeface="Times New Roman"/>
              </a:rPr>
              <a:t>ruck,</a:t>
            </a:r>
            <a:r>
              <a:rPr sz="4807" spc="19" dirty="0">
                <a:latin typeface="Times New Roman"/>
                <a:cs typeface="Times New Roman"/>
              </a:rPr>
              <a:t> </a:t>
            </a:r>
            <a:r>
              <a:rPr sz="4807" dirty="0">
                <a:latin typeface="Times New Roman"/>
                <a:cs typeface="Times New Roman"/>
              </a:rPr>
              <a:t>Scooter et</a:t>
            </a:r>
            <a:r>
              <a:rPr sz="4807" spc="-5" dirty="0">
                <a:latin typeface="Times New Roman"/>
                <a:cs typeface="Times New Roman"/>
              </a:rPr>
              <a:t>c</a:t>
            </a:r>
            <a:r>
              <a:rPr sz="4807" dirty="0">
                <a:latin typeface="Times New Roman"/>
                <a:cs typeface="Times New Roman"/>
              </a:rPr>
              <a:t>.</a:t>
            </a:r>
            <a:endParaRPr sz="4807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23131" y="76835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History of Automobiles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131" y="1454150"/>
            <a:ext cx="961486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70731" y="7702550"/>
            <a:ext cx="106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Captain Nicholas Joseph </a:t>
            </a:r>
            <a:r>
              <a:rPr lang="en-US" sz="2000" b="1" i="1" dirty="0" err="1" smtClean="0"/>
              <a:t>Cugnot</a:t>
            </a:r>
            <a:r>
              <a:rPr lang="en-US" sz="2000" b="1" i="1" dirty="0" smtClean="0"/>
              <a:t> – French Army – built the first self propelled vehicle in 1768-70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0731" y="692150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First Automobile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1320800"/>
            <a:ext cx="97536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70731" y="7931150"/>
            <a:ext cx="10668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/>
              <a:t>Cugnot</a:t>
            </a:r>
            <a:r>
              <a:rPr lang="en-US" b="1" i="1" dirty="0" smtClean="0"/>
              <a:t> Steam Trolley, Steam Engine powered, 1768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0731" y="768350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Karl Benz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0731" y="7931150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Inventor of the first gasoline powered automobile, 1886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731" y="1676284"/>
            <a:ext cx="8382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31" y="92075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History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531" y="1606550"/>
            <a:ext cx="3067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531" y="4465419"/>
            <a:ext cx="1013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Invention of Wheel is major milestone in  human history after fire</a:t>
            </a:r>
            <a:endParaRPr lang="en-US" sz="2400" b="1" dirty="0"/>
          </a:p>
        </p:txBody>
      </p:sp>
      <p:pic>
        <p:nvPicPr>
          <p:cNvPr id="4102" name="Picture 6" descr="Image result for elephant r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31" y="844550"/>
            <a:ext cx="3339748" cy="2209800"/>
          </a:xfrm>
          <a:prstGeom prst="rect">
            <a:avLst/>
          </a:prstGeom>
          <a:noFill/>
        </p:spPr>
      </p:pic>
      <p:pic>
        <p:nvPicPr>
          <p:cNvPr id="4104" name="Picture 8" descr="Image result for horse r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5331" y="5035550"/>
            <a:ext cx="4381500" cy="2667000"/>
          </a:xfrm>
          <a:prstGeom prst="rect">
            <a:avLst/>
          </a:prstGeom>
          <a:noFill/>
        </p:spPr>
      </p:pic>
      <p:pic>
        <p:nvPicPr>
          <p:cNvPr id="4106" name="Picture 10" descr="Image result for horse r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85931" y="920750"/>
            <a:ext cx="3237806" cy="2819400"/>
          </a:xfrm>
          <a:prstGeom prst="rect">
            <a:avLst/>
          </a:prstGeom>
          <a:noFill/>
        </p:spPr>
      </p:pic>
      <p:pic>
        <p:nvPicPr>
          <p:cNvPr id="4108" name="Picture 12" descr="Image result for animal r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331" y="6216650"/>
            <a:ext cx="2794000" cy="2095500"/>
          </a:xfrm>
          <a:prstGeom prst="rect">
            <a:avLst/>
          </a:prstGeom>
          <a:noFill/>
        </p:spPr>
      </p:pic>
      <p:pic>
        <p:nvPicPr>
          <p:cNvPr id="4110" name="Picture 14" descr="Image result for animal r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6331" y="5799308"/>
            <a:ext cx="3429000" cy="228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17455" y="2914153"/>
            <a:ext cx="10174552" cy="4971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" name="object 4"/>
          <p:cNvSpPr txBox="1"/>
          <p:nvPr/>
        </p:nvSpPr>
        <p:spPr>
          <a:xfrm>
            <a:off x="944741" y="1041431"/>
            <a:ext cx="213883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Horse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2311" y="1041431"/>
            <a:ext cx="193110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Carts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2386950" y="4768498"/>
            <a:ext cx="7508818" cy="415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3473592" y="6520557"/>
            <a:ext cx="1705254" cy="685763"/>
          </a:xfrm>
          <a:custGeom>
            <a:avLst/>
            <a:gdLst/>
            <a:ahLst/>
            <a:cxnLst/>
            <a:rect l="l" t="t" r="r" b="b"/>
            <a:pathLst>
              <a:path w="1277111" h="513588">
                <a:moveTo>
                  <a:pt x="0" y="513587"/>
                </a:moveTo>
                <a:lnTo>
                  <a:pt x="1277111" y="513587"/>
                </a:lnTo>
                <a:lnTo>
                  <a:pt x="1277111" y="0"/>
                </a:lnTo>
                <a:lnTo>
                  <a:pt x="0" y="0"/>
                </a:lnTo>
                <a:lnTo>
                  <a:pt x="0" y="513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3473592" y="6520557"/>
            <a:ext cx="1705254" cy="685763"/>
          </a:xfrm>
          <a:custGeom>
            <a:avLst/>
            <a:gdLst/>
            <a:ahLst/>
            <a:cxnLst/>
            <a:rect l="l" t="t" r="r" b="b"/>
            <a:pathLst>
              <a:path w="1277111" h="513588">
                <a:moveTo>
                  <a:pt x="0" y="513587"/>
                </a:moveTo>
                <a:lnTo>
                  <a:pt x="1277111" y="513587"/>
                </a:lnTo>
                <a:lnTo>
                  <a:pt x="1277111" y="0"/>
                </a:lnTo>
                <a:lnTo>
                  <a:pt x="0" y="0"/>
                </a:lnTo>
                <a:lnTo>
                  <a:pt x="0" y="513587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8892546" y="3790026"/>
            <a:ext cx="1813105" cy="498552"/>
          </a:xfrm>
          <a:custGeom>
            <a:avLst/>
            <a:gdLst/>
            <a:ahLst/>
            <a:cxnLst/>
            <a:rect l="l" t="t" r="r" b="b"/>
            <a:pathLst>
              <a:path w="1357884" h="373379">
                <a:moveTo>
                  <a:pt x="0" y="373379"/>
                </a:moveTo>
                <a:lnTo>
                  <a:pt x="1357884" y="373379"/>
                </a:lnTo>
                <a:lnTo>
                  <a:pt x="1357884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8892546" y="3790026"/>
            <a:ext cx="1813105" cy="498552"/>
          </a:xfrm>
          <a:custGeom>
            <a:avLst/>
            <a:gdLst/>
            <a:ahLst/>
            <a:cxnLst/>
            <a:rect l="l" t="t" r="r" b="b"/>
            <a:pathLst>
              <a:path w="1357884" h="373379">
                <a:moveTo>
                  <a:pt x="0" y="373379"/>
                </a:moveTo>
                <a:lnTo>
                  <a:pt x="1357884" y="373379"/>
                </a:lnTo>
                <a:lnTo>
                  <a:pt x="1357884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7326695" y="3833460"/>
            <a:ext cx="1290299" cy="1669470"/>
          </a:xfrm>
          <a:custGeom>
            <a:avLst/>
            <a:gdLst/>
            <a:ahLst/>
            <a:cxnLst/>
            <a:rect l="l" t="t" r="r" b="b"/>
            <a:pathLst>
              <a:path w="966340" h="1250312">
                <a:moveTo>
                  <a:pt x="916008" y="74174"/>
                </a:moveTo>
                <a:lnTo>
                  <a:pt x="927771" y="76194"/>
                </a:lnTo>
                <a:lnTo>
                  <a:pt x="939482" y="74505"/>
                </a:lnTo>
                <a:lnTo>
                  <a:pt x="950207" y="69226"/>
                </a:lnTo>
                <a:lnTo>
                  <a:pt x="958468" y="61211"/>
                </a:lnTo>
                <a:lnTo>
                  <a:pt x="964320" y="50344"/>
                </a:lnTo>
                <a:lnTo>
                  <a:pt x="966340" y="38606"/>
                </a:lnTo>
                <a:lnTo>
                  <a:pt x="964650" y="26912"/>
                </a:lnTo>
                <a:lnTo>
                  <a:pt x="959372" y="16180"/>
                </a:lnTo>
                <a:lnTo>
                  <a:pt x="951357" y="7871"/>
                </a:lnTo>
                <a:lnTo>
                  <a:pt x="940490" y="2020"/>
                </a:lnTo>
                <a:lnTo>
                  <a:pt x="936116" y="44066"/>
                </a:lnTo>
                <a:lnTo>
                  <a:pt x="916008" y="74174"/>
                </a:lnTo>
                <a:close/>
              </a:path>
              <a:path w="966340" h="1250312">
                <a:moveTo>
                  <a:pt x="38465" y="1183827"/>
                </a:moveTo>
                <a:lnTo>
                  <a:pt x="16128" y="1166746"/>
                </a:lnTo>
                <a:lnTo>
                  <a:pt x="0" y="1250312"/>
                </a:lnTo>
                <a:lnTo>
                  <a:pt x="76580" y="1212974"/>
                </a:lnTo>
                <a:lnTo>
                  <a:pt x="54224" y="1195877"/>
                </a:lnTo>
                <a:lnTo>
                  <a:pt x="46482" y="1205989"/>
                </a:lnTo>
                <a:lnTo>
                  <a:pt x="30734" y="1193924"/>
                </a:lnTo>
                <a:lnTo>
                  <a:pt x="38465" y="1183827"/>
                </a:lnTo>
                <a:close/>
              </a:path>
              <a:path w="966340" h="1250312">
                <a:moveTo>
                  <a:pt x="940490" y="2020"/>
                </a:moveTo>
                <a:lnTo>
                  <a:pt x="928751" y="0"/>
                </a:lnTo>
                <a:lnTo>
                  <a:pt x="920368" y="32128"/>
                </a:lnTo>
                <a:lnTo>
                  <a:pt x="905128" y="68323"/>
                </a:lnTo>
                <a:lnTo>
                  <a:pt x="898173" y="61113"/>
                </a:lnTo>
                <a:lnTo>
                  <a:pt x="38465" y="1183827"/>
                </a:lnTo>
                <a:lnTo>
                  <a:pt x="30734" y="1193924"/>
                </a:lnTo>
                <a:lnTo>
                  <a:pt x="46482" y="1205989"/>
                </a:lnTo>
                <a:lnTo>
                  <a:pt x="54224" y="1195877"/>
                </a:lnTo>
                <a:lnTo>
                  <a:pt x="913923" y="73053"/>
                </a:lnTo>
                <a:lnTo>
                  <a:pt x="916008" y="74174"/>
                </a:lnTo>
                <a:lnTo>
                  <a:pt x="936116" y="44066"/>
                </a:lnTo>
                <a:lnTo>
                  <a:pt x="940490" y="2020"/>
                </a:lnTo>
                <a:close/>
              </a:path>
              <a:path w="966340" h="1250312">
                <a:moveTo>
                  <a:pt x="920368" y="32128"/>
                </a:moveTo>
                <a:lnTo>
                  <a:pt x="928751" y="0"/>
                </a:lnTo>
                <a:lnTo>
                  <a:pt x="917058" y="1689"/>
                </a:lnTo>
                <a:lnTo>
                  <a:pt x="906325" y="6968"/>
                </a:lnTo>
                <a:lnTo>
                  <a:pt x="898016" y="14983"/>
                </a:lnTo>
                <a:lnTo>
                  <a:pt x="892165" y="25850"/>
                </a:lnTo>
                <a:lnTo>
                  <a:pt x="890145" y="37588"/>
                </a:lnTo>
                <a:lnTo>
                  <a:pt x="891835" y="49282"/>
                </a:lnTo>
                <a:lnTo>
                  <a:pt x="897113" y="60014"/>
                </a:lnTo>
                <a:lnTo>
                  <a:pt x="898173" y="61113"/>
                </a:lnTo>
                <a:lnTo>
                  <a:pt x="905128" y="68323"/>
                </a:lnTo>
                <a:lnTo>
                  <a:pt x="920368" y="3212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5243964" y="8514768"/>
            <a:ext cx="1933165" cy="406982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5243964" y="8514768"/>
            <a:ext cx="1933165" cy="406982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304800"/>
                </a:moveTo>
                <a:lnTo>
                  <a:pt x="1447800" y="304800"/>
                </a:lnTo>
                <a:lnTo>
                  <a:pt x="1447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8444878" y="7737432"/>
            <a:ext cx="1933165" cy="777336"/>
          </a:xfrm>
          <a:custGeom>
            <a:avLst/>
            <a:gdLst/>
            <a:ahLst/>
            <a:cxnLst/>
            <a:rect l="l" t="t" r="r" b="b"/>
            <a:pathLst>
              <a:path w="1447800" h="582167">
                <a:moveTo>
                  <a:pt x="0" y="582168"/>
                </a:moveTo>
                <a:lnTo>
                  <a:pt x="1447800" y="582168"/>
                </a:lnTo>
                <a:lnTo>
                  <a:pt x="1447800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8" name="object 28"/>
          <p:cNvSpPr/>
          <p:nvPr/>
        </p:nvSpPr>
        <p:spPr>
          <a:xfrm>
            <a:off x="8444878" y="7737432"/>
            <a:ext cx="1933165" cy="777336"/>
          </a:xfrm>
          <a:custGeom>
            <a:avLst/>
            <a:gdLst/>
            <a:ahLst/>
            <a:cxnLst/>
            <a:rect l="l" t="t" r="r" b="b"/>
            <a:pathLst>
              <a:path w="1447800" h="582167">
                <a:moveTo>
                  <a:pt x="0" y="582168"/>
                </a:moveTo>
                <a:lnTo>
                  <a:pt x="1447800" y="582168"/>
                </a:lnTo>
                <a:lnTo>
                  <a:pt x="1447800" y="0"/>
                </a:lnTo>
                <a:lnTo>
                  <a:pt x="0" y="0"/>
                </a:lnTo>
                <a:lnTo>
                  <a:pt x="0" y="58216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9" name="object 29"/>
          <p:cNvSpPr/>
          <p:nvPr/>
        </p:nvSpPr>
        <p:spPr>
          <a:xfrm>
            <a:off x="5760818" y="3737117"/>
            <a:ext cx="1823278" cy="895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0" name="object 30"/>
          <p:cNvSpPr/>
          <p:nvPr/>
        </p:nvSpPr>
        <p:spPr>
          <a:xfrm>
            <a:off x="5939890" y="3647582"/>
            <a:ext cx="1463101" cy="1166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1" name="object 31"/>
          <p:cNvSpPr/>
          <p:nvPr/>
        </p:nvSpPr>
        <p:spPr>
          <a:xfrm>
            <a:off x="5840180" y="3790025"/>
            <a:ext cx="1664557" cy="738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2" name="object 32"/>
          <p:cNvSpPr/>
          <p:nvPr/>
        </p:nvSpPr>
        <p:spPr>
          <a:xfrm>
            <a:off x="6293977" y="4373726"/>
            <a:ext cx="101746" cy="1424437"/>
          </a:xfrm>
          <a:custGeom>
            <a:avLst/>
            <a:gdLst/>
            <a:ahLst/>
            <a:cxnLst/>
            <a:rect l="l" t="t" r="r" b="b"/>
            <a:pathLst>
              <a:path w="76200" h="1066800">
                <a:moveTo>
                  <a:pt x="31749" y="990600"/>
                </a:moveTo>
                <a:lnTo>
                  <a:pt x="0" y="990600"/>
                </a:lnTo>
                <a:lnTo>
                  <a:pt x="38100" y="1066800"/>
                </a:lnTo>
                <a:lnTo>
                  <a:pt x="76200" y="990600"/>
                </a:lnTo>
                <a:lnTo>
                  <a:pt x="44450" y="990599"/>
                </a:lnTo>
                <a:lnTo>
                  <a:pt x="44450" y="1003300"/>
                </a:lnTo>
                <a:lnTo>
                  <a:pt x="31750" y="1003300"/>
                </a:lnTo>
                <a:lnTo>
                  <a:pt x="31749" y="990600"/>
                </a:lnTo>
                <a:close/>
              </a:path>
              <a:path w="76200" h="1066800">
                <a:moveTo>
                  <a:pt x="31750" y="1003300"/>
                </a:moveTo>
                <a:lnTo>
                  <a:pt x="44450" y="1003300"/>
                </a:lnTo>
                <a:lnTo>
                  <a:pt x="44450" y="0"/>
                </a:lnTo>
                <a:lnTo>
                  <a:pt x="31750" y="0"/>
                </a:lnTo>
                <a:lnTo>
                  <a:pt x="31750" y="1003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3" name="object 33"/>
          <p:cNvSpPr/>
          <p:nvPr/>
        </p:nvSpPr>
        <p:spPr>
          <a:xfrm>
            <a:off x="5364023" y="4322845"/>
            <a:ext cx="1031294" cy="1364245"/>
          </a:xfrm>
          <a:custGeom>
            <a:avLst/>
            <a:gdLst/>
            <a:ahLst/>
            <a:cxnLst/>
            <a:rect l="l" t="t" r="r" b="b"/>
            <a:pathLst>
              <a:path w="772364" h="1021720">
                <a:moveTo>
                  <a:pt x="698022" y="49755"/>
                </a:moveTo>
                <a:lnTo>
                  <a:pt x="703420" y="60419"/>
                </a:lnTo>
                <a:lnTo>
                  <a:pt x="707009" y="64067"/>
                </a:lnTo>
                <a:lnTo>
                  <a:pt x="711453" y="68585"/>
                </a:lnTo>
                <a:lnTo>
                  <a:pt x="729234" y="34295"/>
                </a:lnTo>
                <a:lnTo>
                  <a:pt x="734425" y="0"/>
                </a:lnTo>
                <a:lnTo>
                  <a:pt x="722766" y="1808"/>
                </a:lnTo>
                <a:lnTo>
                  <a:pt x="712084" y="7170"/>
                </a:lnTo>
                <a:lnTo>
                  <a:pt x="703707" y="15372"/>
                </a:lnTo>
                <a:lnTo>
                  <a:pt x="698019" y="26307"/>
                </a:lnTo>
                <a:lnTo>
                  <a:pt x="696173" y="38076"/>
                </a:lnTo>
                <a:lnTo>
                  <a:pt x="698022" y="49755"/>
                </a:lnTo>
                <a:close/>
              </a:path>
              <a:path w="772364" h="1021720">
                <a:moveTo>
                  <a:pt x="40515" y="956899"/>
                </a:moveTo>
                <a:lnTo>
                  <a:pt x="15112" y="937900"/>
                </a:lnTo>
                <a:lnTo>
                  <a:pt x="0" y="1021720"/>
                </a:lnTo>
                <a:lnTo>
                  <a:pt x="76073" y="983493"/>
                </a:lnTo>
                <a:lnTo>
                  <a:pt x="50685" y="964505"/>
                </a:lnTo>
                <a:lnTo>
                  <a:pt x="43052" y="974730"/>
                </a:lnTo>
                <a:lnTo>
                  <a:pt x="32893" y="967110"/>
                </a:lnTo>
                <a:lnTo>
                  <a:pt x="40515" y="956899"/>
                </a:lnTo>
                <a:close/>
              </a:path>
              <a:path w="772364" h="1021720">
                <a:moveTo>
                  <a:pt x="746155" y="1890"/>
                </a:moveTo>
                <a:lnTo>
                  <a:pt x="734425" y="0"/>
                </a:lnTo>
                <a:lnTo>
                  <a:pt x="729234" y="34295"/>
                </a:lnTo>
                <a:lnTo>
                  <a:pt x="711453" y="68585"/>
                </a:lnTo>
                <a:lnTo>
                  <a:pt x="707009" y="64067"/>
                </a:lnTo>
                <a:lnTo>
                  <a:pt x="40515" y="956899"/>
                </a:lnTo>
                <a:lnTo>
                  <a:pt x="32893" y="967110"/>
                </a:lnTo>
                <a:lnTo>
                  <a:pt x="43052" y="974730"/>
                </a:lnTo>
                <a:lnTo>
                  <a:pt x="50685" y="964505"/>
                </a:lnTo>
                <a:lnTo>
                  <a:pt x="717228" y="71608"/>
                </a:lnTo>
                <a:lnTo>
                  <a:pt x="722407" y="74319"/>
                </a:lnTo>
                <a:lnTo>
                  <a:pt x="739394" y="41915"/>
                </a:lnTo>
                <a:lnTo>
                  <a:pt x="746155" y="1890"/>
                </a:lnTo>
                <a:close/>
              </a:path>
              <a:path w="772364" h="1021720">
                <a:moveTo>
                  <a:pt x="722407" y="74319"/>
                </a:moveTo>
                <a:lnTo>
                  <a:pt x="734166" y="76210"/>
                </a:lnTo>
                <a:lnTo>
                  <a:pt x="745825" y="74402"/>
                </a:lnTo>
                <a:lnTo>
                  <a:pt x="756475" y="69040"/>
                </a:lnTo>
                <a:lnTo>
                  <a:pt x="764794" y="60838"/>
                </a:lnTo>
                <a:lnTo>
                  <a:pt x="770494" y="49903"/>
                </a:lnTo>
                <a:lnTo>
                  <a:pt x="772364" y="38134"/>
                </a:lnTo>
                <a:lnTo>
                  <a:pt x="770533" y="26455"/>
                </a:lnTo>
                <a:lnTo>
                  <a:pt x="765127" y="15790"/>
                </a:lnTo>
                <a:lnTo>
                  <a:pt x="757047" y="7625"/>
                </a:lnTo>
                <a:lnTo>
                  <a:pt x="746155" y="1890"/>
                </a:lnTo>
                <a:lnTo>
                  <a:pt x="739394" y="41915"/>
                </a:lnTo>
                <a:lnTo>
                  <a:pt x="722407" y="743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 txBox="1"/>
          <p:nvPr/>
        </p:nvSpPr>
        <p:spPr>
          <a:xfrm>
            <a:off x="1272349" y="763838"/>
            <a:ext cx="2469269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History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2217" y="763838"/>
            <a:ext cx="554931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– </a:t>
            </a:r>
            <a:r>
              <a:rPr sz="3739" dirty="0">
                <a:latin typeface="Arial"/>
                <a:cs typeface="Arial"/>
              </a:rPr>
              <a:t>1</a:t>
            </a:r>
            <a:r>
              <a:rPr sz="3739" spc="12" dirty="0">
                <a:latin typeface="Arial"/>
                <a:cs typeface="Arial"/>
              </a:rPr>
              <a:t>8</a:t>
            </a:r>
            <a:r>
              <a:rPr sz="3739" dirty="0">
                <a:latin typeface="Arial"/>
                <a:cs typeface="Arial"/>
              </a:rPr>
              <a:t>69</a:t>
            </a:r>
            <a:r>
              <a:rPr sz="3739" spc="-69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Ca</a:t>
            </a:r>
            <a:r>
              <a:rPr sz="3739" spc="12" dirty="0">
                <a:latin typeface="Arial"/>
                <a:cs typeface="Arial"/>
              </a:rPr>
              <a:t>p</a:t>
            </a:r>
            <a:r>
              <a:rPr sz="3739" dirty="0">
                <a:latin typeface="Arial"/>
                <a:cs typeface="Arial"/>
              </a:rPr>
              <a:t>ta</a:t>
            </a:r>
            <a:r>
              <a:rPr sz="3739" spc="12" dirty="0">
                <a:latin typeface="Arial"/>
                <a:cs typeface="Arial"/>
              </a:rPr>
              <a:t>i</a:t>
            </a:r>
            <a:r>
              <a:rPr sz="3739" dirty="0">
                <a:latin typeface="Arial"/>
                <a:cs typeface="Arial"/>
              </a:rPr>
              <a:t>n</a:t>
            </a:r>
            <a:r>
              <a:rPr sz="3739" spc="-101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Nic</a:t>
            </a:r>
            <a:r>
              <a:rPr sz="3739" spc="12" dirty="0">
                <a:latin typeface="Arial"/>
                <a:cs typeface="Arial"/>
              </a:rPr>
              <a:t>h</a:t>
            </a:r>
            <a:r>
              <a:rPr sz="3739" dirty="0">
                <a:latin typeface="Arial"/>
                <a:cs typeface="Arial"/>
              </a:rPr>
              <a:t>o</a:t>
            </a:r>
            <a:r>
              <a:rPr sz="3739" spc="5" dirty="0">
                <a:latin typeface="Arial"/>
                <a:cs typeface="Arial"/>
              </a:rPr>
              <a:t>l</a:t>
            </a:r>
            <a:r>
              <a:rPr sz="3739" dirty="0">
                <a:latin typeface="Arial"/>
                <a:cs typeface="Arial"/>
              </a:rPr>
              <a:t>as</a:t>
            </a:r>
            <a:endParaRPr sz="373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5992" y="984792"/>
            <a:ext cx="16355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Cug</a:t>
            </a:r>
            <a:r>
              <a:rPr sz="3739" spc="12" dirty="0">
                <a:latin typeface="Arial"/>
                <a:cs typeface="Arial"/>
              </a:rPr>
              <a:t>n</a:t>
            </a:r>
            <a:r>
              <a:rPr sz="3739" dirty="0">
                <a:latin typeface="Arial"/>
                <a:cs typeface="Arial"/>
              </a:rPr>
              <a:t>ot</a:t>
            </a:r>
            <a:endParaRPr sz="373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2349" y="1569332"/>
            <a:ext cx="798997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3739" spc="5" dirty="0">
                <a:latin typeface="Arial"/>
                <a:cs typeface="Arial"/>
              </a:rPr>
              <a:t>(</a:t>
            </a:r>
            <a:r>
              <a:rPr sz="3739" b="1" i="1" dirty="0">
                <a:latin typeface="Arial"/>
                <a:cs typeface="Arial"/>
              </a:rPr>
              <a:t>Frenc</a:t>
            </a:r>
            <a:r>
              <a:rPr sz="3739" b="1" i="1" spc="-5" dirty="0">
                <a:latin typeface="Arial"/>
                <a:cs typeface="Arial"/>
              </a:rPr>
              <a:t>h</a:t>
            </a:r>
            <a:r>
              <a:rPr sz="3739" dirty="0">
                <a:latin typeface="Arial"/>
                <a:cs typeface="Arial"/>
              </a:rPr>
              <a:t>)</a:t>
            </a:r>
            <a:r>
              <a:rPr sz="3739" spc="15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bu</a:t>
            </a:r>
            <a:r>
              <a:rPr sz="3739" spc="12" dirty="0">
                <a:latin typeface="Arial"/>
                <a:cs typeface="Arial"/>
              </a:rPr>
              <a:t>i</a:t>
            </a:r>
            <a:r>
              <a:rPr sz="3739" dirty="0">
                <a:latin typeface="Arial"/>
                <a:cs typeface="Arial"/>
              </a:rPr>
              <a:t>ld</a:t>
            </a:r>
            <a:r>
              <a:rPr sz="3739" spc="-65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fi</a:t>
            </a:r>
            <a:r>
              <a:rPr sz="3739" spc="5" dirty="0">
                <a:latin typeface="Arial"/>
                <a:cs typeface="Arial"/>
              </a:rPr>
              <a:t>r</a:t>
            </a:r>
            <a:r>
              <a:rPr sz="3739" dirty="0">
                <a:latin typeface="Arial"/>
                <a:cs typeface="Arial"/>
              </a:rPr>
              <a:t>st</a:t>
            </a:r>
            <a:r>
              <a:rPr sz="3739" spc="286" dirty="0">
                <a:latin typeface="Arial"/>
                <a:cs typeface="Arial"/>
              </a:rPr>
              <a:t> </a:t>
            </a:r>
            <a:r>
              <a:rPr sz="5875" dirty="0">
                <a:latin typeface="Arial"/>
                <a:cs typeface="Arial"/>
              </a:rPr>
              <a:t>Automob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le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08882" y="3056005"/>
            <a:ext cx="3333557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864"/>
              </a:lnSpc>
              <a:spcBef>
                <a:spcPts val="143"/>
              </a:spcBef>
            </a:pP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ph</a:t>
            </a:r>
            <a:r>
              <a:rPr sz="267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670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Kmp</a:t>
            </a:r>
            <a:r>
              <a:rPr sz="267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670" b="1" i="1" spc="-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endParaRPr sz="267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2508" y="3056005"/>
            <a:ext cx="3371618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864"/>
              </a:lnSpc>
              <a:spcBef>
                <a:spcPts val="143"/>
              </a:spcBef>
            </a:pP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minut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670" b="1" i="1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 3</a:t>
            </a:r>
            <a:r>
              <a:rPr sz="267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2670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67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670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26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6624" y="3826583"/>
            <a:ext cx="995410" cy="705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606" marR="86785" algn="ctr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403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ton</a:t>
            </a:r>
            <a:r>
              <a:rPr sz="2403" spc="19" dirty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763" y="4253914"/>
            <a:ext cx="305640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u="sng" dirty="0">
                <a:latin typeface="Times New Roman"/>
                <a:cs typeface="Times New Roman"/>
                <a:hlinkClick r:id="rId6"/>
              </a:rPr>
              <a:t>1769</a:t>
            </a:r>
            <a:r>
              <a:rPr sz="2403" u="sng" spc="-5" dirty="0">
                <a:latin typeface="Times New Roman"/>
                <a:cs typeface="Times New Roman"/>
                <a:hlinkClick r:id="rId6"/>
              </a:rPr>
              <a:t> </a:t>
            </a:r>
            <a:r>
              <a:rPr sz="2403" u="sng" dirty="0">
                <a:latin typeface="Times New Roman"/>
                <a:cs typeface="Times New Roman"/>
                <a:hlinkClick r:id="rId6"/>
              </a:rPr>
              <a:t>Cugnot</a:t>
            </a:r>
            <a:r>
              <a:rPr sz="2403" u="sng" spc="19" dirty="0">
                <a:latin typeface="Times New Roman"/>
                <a:cs typeface="Times New Roman"/>
                <a:hlinkClick r:id="rId6"/>
              </a:rPr>
              <a:t> </a:t>
            </a:r>
            <a:r>
              <a:rPr sz="2403" u="sng" dirty="0">
                <a:latin typeface="Times New Roman"/>
                <a:cs typeface="Times New Roman"/>
                <a:hlinkClick r:id="rId6"/>
              </a:rPr>
              <a:t>Ste</a:t>
            </a:r>
            <a:r>
              <a:rPr sz="2403" u="sng" spc="5" dirty="0">
                <a:latin typeface="Times New Roman"/>
                <a:cs typeface="Times New Roman"/>
                <a:hlinkClick r:id="rId6"/>
              </a:rPr>
              <a:t>a</a:t>
            </a:r>
            <a:r>
              <a:rPr sz="2403" u="sng" spc="-12" dirty="0">
                <a:latin typeface="Times New Roman"/>
                <a:cs typeface="Times New Roman"/>
                <a:hlinkClick r:id="rId6"/>
              </a:rPr>
              <a:t>m</a:t>
            </a:r>
            <a:r>
              <a:rPr sz="2403" u="sng" dirty="0">
                <a:latin typeface="Times New Roman"/>
                <a:cs typeface="Times New Roman"/>
                <a:hlinkClick r:id="rId6"/>
              </a:rPr>
              <a:t>er in</a:t>
            </a:r>
            <a:endParaRPr sz="2403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764" y="4620198"/>
            <a:ext cx="1137345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u="sng" dirty="0">
                <a:latin typeface="Times New Roman"/>
                <a:cs typeface="Times New Roman"/>
                <a:hlinkClick r:id="rId6"/>
              </a:rPr>
              <a:t>H</a:t>
            </a:r>
            <a:r>
              <a:rPr sz="2403" u="sng" spc="-5" dirty="0">
                <a:latin typeface="Times New Roman"/>
                <a:cs typeface="Times New Roman"/>
                <a:hlinkClick r:id="rId6"/>
              </a:rPr>
              <a:t>D</a:t>
            </a:r>
            <a:r>
              <a:rPr sz="2403" u="sng" spc="5" dirty="0">
                <a:latin typeface="Times New Roman"/>
                <a:cs typeface="Times New Roman"/>
                <a:hlinkClick r:id="rId6"/>
              </a:rPr>
              <a:t>.</a:t>
            </a:r>
            <a:r>
              <a:rPr sz="2403" u="sng" spc="-12" dirty="0">
                <a:latin typeface="Times New Roman"/>
                <a:cs typeface="Times New Roman"/>
                <a:hlinkClick r:id="rId6"/>
              </a:rPr>
              <a:t>m</a:t>
            </a:r>
            <a:r>
              <a:rPr sz="2403" u="sng" dirty="0">
                <a:latin typeface="Times New Roman"/>
                <a:cs typeface="Times New Roman"/>
                <a:hlinkClick r:id="rId6"/>
              </a:rPr>
              <a:t>p4</a:t>
            </a:r>
            <a:endParaRPr sz="240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3964" y="8514768"/>
            <a:ext cx="1933165" cy="4069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448">
              <a:lnSpc>
                <a:spcPct val="95825"/>
              </a:lnSpc>
              <a:spcBef>
                <a:spcPts val="254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sz="2403" spc="-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4878" y="7737432"/>
            <a:ext cx="1933165" cy="777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9464" marR="111055" indent="-504640">
              <a:lnSpc>
                <a:spcPct val="100041"/>
              </a:lnSpc>
              <a:spcBef>
                <a:spcPts val="272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3" spc="-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l / Axle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592" y="6520557"/>
            <a:ext cx="1705254" cy="685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865" marR="429491" algn="ctr">
              <a:lnSpc>
                <a:spcPts val="2670"/>
              </a:lnSpc>
              <a:spcBef>
                <a:spcPts val="134"/>
              </a:spcBef>
            </a:pPr>
            <a:r>
              <a:rPr sz="2403" spc="-5" dirty="0">
                <a:latin typeface="Times New Roman"/>
                <a:cs typeface="Times New Roman"/>
              </a:rPr>
              <a:t>S</a:t>
            </a:r>
            <a:r>
              <a:rPr sz="2403" dirty="0">
                <a:latin typeface="Times New Roman"/>
                <a:cs typeface="Times New Roman"/>
              </a:rPr>
              <a:t>t</a:t>
            </a:r>
            <a:r>
              <a:rPr sz="2403" spc="5" dirty="0">
                <a:latin typeface="Times New Roman"/>
                <a:cs typeface="Times New Roman"/>
              </a:rPr>
              <a:t>e</a:t>
            </a:r>
            <a:r>
              <a:rPr sz="2403" dirty="0">
                <a:latin typeface="Times New Roman"/>
                <a:cs typeface="Times New Roman"/>
              </a:rPr>
              <a:t>am</a:t>
            </a:r>
            <a:endParaRPr sz="2403">
              <a:latin typeface="Times New Roman"/>
              <a:cs typeface="Times New Roman"/>
            </a:endParaRPr>
          </a:p>
          <a:p>
            <a:pPr marL="201958" marR="201415" algn="ctr">
              <a:lnSpc>
                <a:spcPts val="2604"/>
              </a:lnSpc>
              <a:spcBef>
                <a:spcPts val="116"/>
              </a:spcBef>
            </a:pPr>
            <a:r>
              <a:rPr sz="3605" baseline="-3220" dirty="0">
                <a:latin typeface="Times New Roman"/>
                <a:cs typeface="Times New Roman"/>
              </a:rPr>
              <a:t>Gen</a:t>
            </a:r>
            <a:r>
              <a:rPr sz="3605" spc="5" baseline="-3220" dirty="0">
                <a:latin typeface="Times New Roman"/>
                <a:cs typeface="Times New Roman"/>
              </a:rPr>
              <a:t>e</a:t>
            </a:r>
            <a:r>
              <a:rPr sz="3605" baseline="-3220" dirty="0">
                <a:latin typeface="Times New Roman"/>
                <a:cs typeface="Times New Roman"/>
              </a:rPr>
              <a:t>ra</a:t>
            </a:r>
            <a:r>
              <a:rPr sz="3605" spc="5" baseline="-3220" dirty="0">
                <a:latin typeface="Times New Roman"/>
                <a:cs typeface="Times New Roman"/>
              </a:rPr>
              <a:t>t</a:t>
            </a:r>
            <a:r>
              <a:rPr sz="3605" baseline="-3220" dirty="0">
                <a:latin typeface="Times New Roman"/>
                <a:cs typeface="Times New Roman"/>
              </a:rPr>
              <a:t>or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2546" y="3790026"/>
            <a:ext cx="1813105" cy="498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490">
              <a:lnSpc>
                <a:spcPct val="95825"/>
              </a:lnSpc>
              <a:spcBef>
                <a:spcPts val="601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Ste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ring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9194" y="4329955"/>
            <a:ext cx="75698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3" name="object 3"/>
          <p:cNvSpPr txBox="1"/>
          <p:nvPr/>
        </p:nvSpPr>
        <p:spPr>
          <a:xfrm>
            <a:off x="2653205" y="4329955"/>
            <a:ext cx="78479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3731639" y="4329955"/>
            <a:ext cx="76309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5531" y="920750"/>
            <a:ext cx="10219746" cy="739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/>
              <a:t>VISION OF COLLEGE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sz="2400" dirty="0"/>
              <a:t>“To be a center of excellence for developing technocrats with moral and social ethics to face the global challenges for the sustainable development of the society.”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b="1" dirty="0"/>
              <a:t>MISSION OF </a:t>
            </a:r>
            <a:r>
              <a:rPr lang="en-US" b="1" dirty="0" smtClean="0"/>
              <a:t>COLLEGE</a:t>
            </a:r>
          </a:p>
          <a:p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sz="2400" dirty="0"/>
              <a:t>We at </a:t>
            </a:r>
            <a:r>
              <a:rPr lang="en-US" sz="2400" dirty="0" err="1"/>
              <a:t>Anjuman</a:t>
            </a:r>
            <a:r>
              <a:rPr lang="en-US" sz="2400" dirty="0"/>
              <a:t> College of Engineering &amp; Technology are committed:</a:t>
            </a:r>
          </a:p>
          <a:p>
            <a:pPr lvl="0" algn="just">
              <a:lnSpc>
                <a:spcPct val="200000"/>
              </a:lnSpc>
            </a:pPr>
            <a:r>
              <a:rPr lang="en-US" sz="2400" dirty="0"/>
              <a:t>To create conducive academic culture for the learning and identifying career goals.</a:t>
            </a:r>
          </a:p>
          <a:p>
            <a:pPr lvl="0" algn="just">
              <a:lnSpc>
                <a:spcPct val="200000"/>
              </a:lnSpc>
            </a:pPr>
            <a:r>
              <a:rPr lang="en-US" sz="2400" dirty="0"/>
              <a:t>To provide quality technical education, research opportunities and imbibe entrepreneurship skills, contributing to the socioeconomic growth of the nation.</a:t>
            </a:r>
          </a:p>
          <a:p>
            <a:pPr lvl="0" algn="just">
              <a:lnSpc>
                <a:spcPct val="200000"/>
              </a:lnSpc>
            </a:pPr>
            <a:r>
              <a:rPr lang="en-US" sz="2400" dirty="0"/>
              <a:t>To inculcate values and skills, that will empower our students towards development through technology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 txBox="1"/>
          <p:nvPr/>
        </p:nvSpPr>
        <p:spPr>
          <a:xfrm>
            <a:off x="6356766" y="6980997"/>
            <a:ext cx="1047983" cy="90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35"/>
              </a:lnSpc>
              <a:spcBef>
                <a:spcPts val="13"/>
              </a:spcBef>
            </a:pPr>
            <a:endParaRPr sz="1135"/>
          </a:p>
          <a:p>
            <a:pPr>
              <a:lnSpc>
                <a:spcPct val="95825"/>
              </a:lnSpc>
            </a:pP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47727" y="6980997"/>
            <a:ext cx="1596861" cy="90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35"/>
              </a:lnSpc>
              <a:spcBef>
                <a:spcPts val="13"/>
              </a:spcBef>
            </a:pPr>
            <a:endParaRPr sz="1135"/>
          </a:p>
          <a:p>
            <a:pPr>
              <a:lnSpc>
                <a:spcPct val="95825"/>
              </a:lnSpc>
            </a:pP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76836" y="6980997"/>
            <a:ext cx="1090434" cy="907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35"/>
              </a:lnSpc>
              <a:spcBef>
                <a:spcPts val="13"/>
              </a:spcBef>
            </a:pPr>
            <a:endParaRPr sz="1135"/>
          </a:p>
          <a:p>
            <a:pPr>
              <a:lnSpc>
                <a:spcPct val="95825"/>
              </a:lnSpc>
            </a:pP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2131" y="2535076"/>
            <a:ext cx="4501222" cy="5545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2" name="object 52"/>
          <p:cNvSpPr/>
          <p:nvPr/>
        </p:nvSpPr>
        <p:spPr>
          <a:xfrm>
            <a:off x="2127499" y="5460261"/>
            <a:ext cx="1721534" cy="665416"/>
          </a:xfrm>
          <a:custGeom>
            <a:avLst/>
            <a:gdLst/>
            <a:ahLst/>
            <a:cxnLst/>
            <a:rect l="l" t="t" r="r" b="b"/>
            <a:pathLst>
              <a:path w="1289304" h="498348">
                <a:moveTo>
                  <a:pt x="0" y="498348"/>
                </a:moveTo>
                <a:lnTo>
                  <a:pt x="1289304" y="498348"/>
                </a:lnTo>
                <a:lnTo>
                  <a:pt x="1289304" y="0"/>
                </a:lnTo>
                <a:lnTo>
                  <a:pt x="0" y="0"/>
                </a:lnTo>
                <a:lnTo>
                  <a:pt x="0" y="498348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3" name="object 53"/>
          <p:cNvSpPr/>
          <p:nvPr/>
        </p:nvSpPr>
        <p:spPr>
          <a:xfrm>
            <a:off x="1554671" y="2535076"/>
            <a:ext cx="1589265" cy="445645"/>
          </a:xfrm>
          <a:custGeom>
            <a:avLst/>
            <a:gdLst/>
            <a:ahLst/>
            <a:cxnLst/>
            <a:rect l="l" t="t" r="r" b="b"/>
            <a:pathLst>
              <a:path w="1190244" h="333756">
                <a:moveTo>
                  <a:pt x="0" y="333756"/>
                </a:moveTo>
                <a:lnTo>
                  <a:pt x="1190244" y="333756"/>
                </a:lnTo>
                <a:lnTo>
                  <a:pt x="1190244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4" name="object 54"/>
          <p:cNvSpPr/>
          <p:nvPr/>
        </p:nvSpPr>
        <p:spPr>
          <a:xfrm>
            <a:off x="1554671" y="2535076"/>
            <a:ext cx="1589265" cy="445645"/>
          </a:xfrm>
          <a:custGeom>
            <a:avLst/>
            <a:gdLst/>
            <a:ahLst/>
            <a:cxnLst/>
            <a:rect l="l" t="t" r="r" b="b"/>
            <a:pathLst>
              <a:path w="1190244" h="333756">
                <a:moveTo>
                  <a:pt x="0" y="333756"/>
                </a:moveTo>
                <a:lnTo>
                  <a:pt x="1190244" y="333756"/>
                </a:lnTo>
                <a:lnTo>
                  <a:pt x="1190244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5" name="object 55"/>
          <p:cNvSpPr/>
          <p:nvPr/>
        </p:nvSpPr>
        <p:spPr>
          <a:xfrm>
            <a:off x="1387809" y="7363919"/>
            <a:ext cx="3180564" cy="352040"/>
          </a:xfrm>
          <a:custGeom>
            <a:avLst/>
            <a:gdLst/>
            <a:ahLst/>
            <a:cxnLst/>
            <a:rect l="l" t="t" r="r" b="b"/>
            <a:pathLst>
              <a:path w="2382011" h="263651">
                <a:moveTo>
                  <a:pt x="0" y="263652"/>
                </a:moveTo>
                <a:lnTo>
                  <a:pt x="2382011" y="263652"/>
                </a:lnTo>
                <a:lnTo>
                  <a:pt x="2382011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6" name="object 56"/>
          <p:cNvSpPr/>
          <p:nvPr/>
        </p:nvSpPr>
        <p:spPr>
          <a:xfrm>
            <a:off x="1387809" y="7363919"/>
            <a:ext cx="3180564" cy="352040"/>
          </a:xfrm>
          <a:custGeom>
            <a:avLst/>
            <a:gdLst/>
            <a:ahLst/>
            <a:cxnLst/>
            <a:rect l="l" t="t" r="r" b="b"/>
            <a:pathLst>
              <a:path w="2382011" h="263651">
                <a:moveTo>
                  <a:pt x="0" y="263652"/>
                </a:moveTo>
                <a:lnTo>
                  <a:pt x="2382011" y="263652"/>
                </a:lnTo>
                <a:lnTo>
                  <a:pt x="2382011" y="0"/>
                </a:lnTo>
                <a:lnTo>
                  <a:pt x="0" y="0"/>
                </a:lnTo>
                <a:lnTo>
                  <a:pt x="0" y="26365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3" name="object 43"/>
          <p:cNvSpPr/>
          <p:nvPr/>
        </p:nvSpPr>
        <p:spPr>
          <a:xfrm>
            <a:off x="7516671" y="6492618"/>
            <a:ext cx="923848" cy="907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4" name="object 44"/>
          <p:cNvSpPr/>
          <p:nvPr/>
        </p:nvSpPr>
        <p:spPr>
          <a:xfrm>
            <a:off x="8271621" y="6492618"/>
            <a:ext cx="1174143" cy="907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5" name="object 45"/>
          <p:cNvSpPr/>
          <p:nvPr/>
        </p:nvSpPr>
        <p:spPr>
          <a:xfrm>
            <a:off x="9276868" y="6492618"/>
            <a:ext cx="2008455" cy="907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6" name="object 46"/>
          <p:cNvSpPr/>
          <p:nvPr/>
        </p:nvSpPr>
        <p:spPr>
          <a:xfrm>
            <a:off x="4885531" y="6980997"/>
            <a:ext cx="1939270" cy="907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7" name="object 47"/>
          <p:cNvSpPr/>
          <p:nvPr/>
        </p:nvSpPr>
        <p:spPr>
          <a:xfrm>
            <a:off x="6389330" y="6980997"/>
            <a:ext cx="1015420" cy="907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8" name="object 48"/>
          <p:cNvSpPr/>
          <p:nvPr/>
        </p:nvSpPr>
        <p:spPr>
          <a:xfrm>
            <a:off x="6969279" y="6980997"/>
            <a:ext cx="1475310" cy="907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9" name="object 49"/>
          <p:cNvSpPr/>
          <p:nvPr/>
        </p:nvSpPr>
        <p:spPr>
          <a:xfrm>
            <a:off x="8007084" y="6980997"/>
            <a:ext cx="1060188" cy="9075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2" name="object 42"/>
          <p:cNvSpPr txBox="1"/>
          <p:nvPr/>
        </p:nvSpPr>
        <p:spPr>
          <a:xfrm>
            <a:off x="944741" y="810381"/>
            <a:ext cx="3329417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spc="5" dirty="0">
                <a:latin typeface="Arial"/>
                <a:cs typeface="Arial"/>
              </a:rPr>
              <a:t>180</a:t>
            </a:r>
            <a:r>
              <a:rPr sz="3739" dirty="0">
                <a:latin typeface="Arial"/>
                <a:cs typeface="Arial"/>
              </a:rPr>
              <a:t>1</a:t>
            </a:r>
            <a:r>
              <a:rPr sz="3739" spc="-69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–</a:t>
            </a:r>
            <a:r>
              <a:rPr sz="3739" spc="-7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Ri</a:t>
            </a:r>
            <a:r>
              <a:rPr sz="3739" spc="12" dirty="0">
                <a:latin typeface="Arial"/>
                <a:cs typeface="Arial"/>
              </a:rPr>
              <a:t>c</a:t>
            </a:r>
            <a:r>
              <a:rPr sz="3739" dirty="0">
                <a:latin typeface="Arial"/>
                <a:cs typeface="Arial"/>
              </a:rPr>
              <a:t>h</a:t>
            </a:r>
            <a:r>
              <a:rPr sz="3739" spc="19" dirty="0">
                <a:latin typeface="Arial"/>
                <a:cs typeface="Arial"/>
              </a:rPr>
              <a:t>a</a:t>
            </a:r>
            <a:r>
              <a:rPr sz="3739" dirty="0">
                <a:latin typeface="Arial"/>
                <a:cs typeface="Arial"/>
              </a:rPr>
              <a:t>rd</a:t>
            </a:r>
            <a:endParaRPr sz="3739">
              <a:latin typeface="Arial"/>
              <a:cs typeface="Arial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Arial"/>
                <a:cs typeface="Arial"/>
              </a:rPr>
              <a:t>Car</a:t>
            </a:r>
            <a:r>
              <a:rPr sz="3739" spc="12" dirty="0">
                <a:latin typeface="Arial"/>
                <a:cs typeface="Arial"/>
              </a:rPr>
              <a:t>r</a:t>
            </a:r>
            <a:r>
              <a:rPr sz="3739" dirty="0">
                <a:latin typeface="Arial"/>
                <a:cs typeface="Arial"/>
              </a:rPr>
              <a:t>i</a:t>
            </a:r>
            <a:r>
              <a:rPr sz="3739" spc="5" dirty="0">
                <a:latin typeface="Arial"/>
                <a:cs typeface="Arial"/>
              </a:rPr>
              <a:t>a</a:t>
            </a:r>
            <a:r>
              <a:rPr sz="3739" dirty="0">
                <a:latin typeface="Arial"/>
                <a:cs typeface="Arial"/>
              </a:rPr>
              <a:t>ge</a:t>
            </a:r>
            <a:endParaRPr sz="3739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04853" y="810381"/>
            <a:ext cx="522870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th</a:t>
            </a:r>
            <a:r>
              <a:rPr sz="3739" spc="12" dirty="0">
                <a:latin typeface="Arial"/>
                <a:cs typeface="Arial"/>
              </a:rPr>
              <a:t>r</a:t>
            </a:r>
            <a:r>
              <a:rPr sz="3739" dirty="0">
                <a:latin typeface="Arial"/>
                <a:cs typeface="Arial"/>
              </a:rPr>
              <a:t>e</a:t>
            </a:r>
            <a:r>
              <a:rPr sz="3739" spc="12" dirty="0">
                <a:latin typeface="Arial"/>
                <a:cs typeface="Arial"/>
              </a:rPr>
              <a:t>v</a:t>
            </a:r>
            <a:r>
              <a:rPr sz="3739" dirty="0">
                <a:latin typeface="Arial"/>
                <a:cs typeface="Arial"/>
              </a:rPr>
              <a:t>it</a:t>
            </a:r>
            <a:r>
              <a:rPr sz="3739" spc="12" dirty="0">
                <a:latin typeface="Arial"/>
                <a:cs typeface="Arial"/>
              </a:rPr>
              <a:t>h</a:t>
            </a:r>
            <a:r>
              <a:rPr sz="3739" dirty="0">
                <a:latin typeface="Arial"/>
                <a:cs typeface="Arial"/>
              </a:rPr>
              <a:t>ri</a:t>
            </a:r>
            <a:r>
              <a:rPr sz="3739" spc="12" dirty="0">
                <a:latin typeface="Arial"/>
                <a:cs typeface="Arial"/>
              </a:rPr>
              <a:t>c</a:t>
            </a:r>
            <a:r>
              <a:rPr sz="3739" dirty="0">
                <a:latin typeface="Arial"/>
                <a:cs typeface="Arial"/>
              </a:rPr>
              <a:t>k</a:t>
            </a:r>
            <a:r>
              <a:rPr sz="3739" spc="-167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–</a:t>
            </a:r>
            <a:r>
              <a:rPr sz="3739" spc="-7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Firs</a:t>
            </a:r>
            <a:r>
              <a:rPr sz="3739" spc="-48" dirty="0">
                <a:latin typeface="Arial"/>
                <a:cs typeface="Arial"/>
              </a:rPr>
              <a:t> </a:t>
            </a:r>
            <a:r>
              <a:rPr sz="3739" dirty="0">
                <a:latin typeface="Arial"/>
                <a:cs typeface="Arial"/>
              </a:rPr>
              <a:t>Ste</a:t>
            </a:r>
            <a:r>
              <a:rPr sz="3739" spc="12" dirty="0">
                <a:latin typeface="Arial"/>
                <a:cs typeface="Arial"/>
              </a:rPr>
              <a:t>a</a:t>
            </a:r>
            <a:r>
              <a:rPr sz="3739" dirty="0">
                <a:latin typeface="Arial"/>
                <a:cs typeface="Arial"/>
              </a:rPr>
              <a:t>m</a:t>
            </a:r>
            <a:endParaRPr sz="3739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73881" y="1899754"/>
            <a:ext cx="4473885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TR</a:t>
            </a:r>
            <a:r>
              <a:rPr sz="2403" u="sng" spc="5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E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VITHIC</a:t>
            </a:r>
            <a:r>
              <a:rPr sz="2403" u="sng" spc="-5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K</a:t>
            </a:r>
            <a:r>
              <a:rPr sz="2403" u="sng" spc="1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'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S</a:t>
            </a:r>
            <a:r>
              <a:rPr sz="2403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P</a:t>
            </a:r>
            <a:r>
              <a:rPr sz="2403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U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F</a:t>
            </a:r>
            <a:r>
              <a:rPr sz="2403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F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ING</a:t>
            </a:r>
            <a:r>
              <a:rPr sz="2403" u="sng" spc="1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DEVIL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3881" y="2266038"/>
            <a:ext cx="442474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ON</a:t>
            </a:r>
            <a:r>
              <a:rPr sz="2403" u="sng" spc="-5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TR</a:t>
            </a:r>
            <a:r>
              <a:rPr sz="2403" u="sng" spc="5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E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VITHICK D</a:t>
            </a:r>
            <a:r>
              <a:rPr sz="2403" u="sng" spc="-234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A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Y</a:t>
            </a:r>
            <a:r>
              <a:rPr sz="2403" u="sng" spc="-79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2017</a:t>
            </a:r>
            <a:r>
              <a:rPr sz="2403" u="sng" spc="5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.</a:t>
            </a:r>
            <a:r>
              <a:rPr sz="2403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m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10"/>
              </a:rPr>
              <a:t>p4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22938" y="3254869"/>
            <a:ext cx="506506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spc="-112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rev</a:t>
            </a:r>
            <a:r>
              <a:rPr sz="3204" spc="-12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thick</a:t>
            </a:r>
            <a:r>
              <a:rPr sz="3204" spc="721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was</a:t>
            </a:r>
            <a:r>
              <a:rPr sz="3204" spc="734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born</a:t>
            </a:r>
            <a:r>
              <a:rPr sz="3204" spc="748" dirty="0">
                <a:latin typeface="Times New Roman"/>
                <a:cs typeface="Times New Roman"/>
              </a:rPr>
              <a:t> 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</a:t>
            </a:r>
            <a:r>
              <a:rPr sz="3204" spc="734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1771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88388" y="3254869"/>
            <a:ext cx="78846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</a:t>
            </a:r>
            <a:r>
              <a:rPr sz="3204" spc="734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22937" y="3743248"/>
            <a:ext cx="1554332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61045">
              <a:lnSpc>
                <a:spcPts val="3405"/>
              </a:lnSpc>
              <a:spcBef>
                <a:spcPts val="170"/>
              </a:spcBef>
            </a:pP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in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ng</a:t>
            </a:r>
            <a:endParaRPr sz="3204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</a:pPr>
            <a:r>
              <a:rPr sz="3204" dirty="0">
                <a:latin typeface="Times New Roman"/>
                <a:cs typeface="Times New Roman"/>
              </a:rPr>
              <a:t>Englan</a:t>
            </a:r>
            <a:r>
              <a:rPr sz="3204" spc="5" dirty="0">
                <a:latin typeface="Times New Roman"/>
                <a:cs typeface="Times New Roman"/>
              </a:rPr>
              <a:t>d</a:t>
            </a:r>
            <a:r>
              <a:rPr sz="3204" dirty="0">
                <a:latin typeface="Times New Roman"/>
                <a:cs typeface="Times New Roman"/>
              </a:rPr>
              <a:t>.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2602" y="3743248"/>
            <a:ext cx="1199512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v</a:t>
            </a:r>
            <a:r>
              <a:rPr sz="3204" spc="-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lla</a:t>
            </a:r>
            <a:r>
              <a:rPr sz="3204" spc="-12" dirty="0">
                <a:latin typeface="Times New Roman"/>
                <a:cs typeface="Times New Roman"/>
              </a:rPr>
              <a:t>g</a:t>
            </a:r>
            <a:r>
              <a:rPr sz="3204" dirty="0"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  <a:p>
            <a:pPr marL="226546" marR="61045">
              <a:lnSpc>
                <a:spcPct val="95825"/>
              </a:lnSpc>
            </a:pPr>
            <a:r>
              <a:rPr sz="3204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02674" y="3743248"/>
            <a:ext cx="906179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9897">
              <a:lnSpc>
                <a:spcPts val="3405"/>
              </a:lnSpc>
              <a:spcBef>
                <a:spcPts val="170"/>
              </a:spcBef>
            </a:pPr>
            <a:r>
              <a:rPr sz="3204" spc="5" dirty="0">
                <a:latin typeface="Times New Roman"/>
                <a:cs typeface="Times New Roman"/>
              </a:rPr>
              <a:t>in</a:t>
            </a:r>
            <a:endParaRPr sz="3204">
              <a:latin typeface="Times New Roman"/>
              <a:cs typeface="Times New Roman"/>
            </a:endParaRPr>
          </a:p>
          <a:p>
            <a:pPr marL="16957" marR="61045">
              <a:lnSpc>
                <a:spcPct val="95825"/>
              </a:lnSpc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was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68609" y="3743248"/>
            <a:ext cx="1711495" cy="929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Cornwall,</a:t>
            </a:r>
            <a:endParaRPr sz="3204">
              <a:latin typeface="Times New Roman"/>
              <a:cs typeface="Times New Roman"/>
            </a:endParaRPr>
          </a:p>
          <a:p>
            <a:pPr marL="411716" marR="1628">
              <a:lnSpc>
                <a:spcPct val="95825"/>
              </a:lnSpc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3204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rib</a:t>
            </a:r>
            <a:r>
              <a:rPr sz="3204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97965" y="4231626"/>
            <a:ext cx="298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22937" y="4720004"/>
            <a:ext cx="201951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studen</a:t>
            </a:r>
            <a:r>
              <a:rPr sz="3204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–his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18945" y="4720004"/>
            <a:ext cx="149660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teachers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92148" y="4720004"/>
            <a:ext cx="1405445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4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ought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75310" y="4720004"/>
            <a:ext cx="50113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22937" y="5208892"/>
            <a:ext cx="72822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was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7479" y="5208892"/>
            <a:ext cx="298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84352" y="5208892"/>
            <a:ext cx="229754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“dis</a:t>
            </a:r>
            <a:r>
              <a:rPr sz="3204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204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die</a:t>
            </a:r>
            <a:r>
              <a:rPr sz="3204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t,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50014" y="5208892"/>
            <a:ext cx="92724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slo</a:t>
            </a:r>
            <a:r>
              <a:rPr sz="3204" b="1" i="1" spc="-126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22937" y="5697270"/>
            <a:ext cx="412645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obs</a:t>
            </a:r>
            <a:r>
              <a:rPr sz="3204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204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te,</a:t>
            </a:r>
            <a:r>
              <a:rPr sz="3204" b="1" i="1" spc="5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[a</a:t>
            </a:r>
            <a:r>
              <a:rPr sz="3204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d]</a:t>
            </a:r>
            <a:r>
              <a:rPr sz="3204" b="1" i="1" spc="5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spoil</a:t>
            </a:r>
            <a:r>
              <a:rPr sz="3204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23841" y="5697270"/>
            <a:ext cx="1755042" cy="1417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301" algn="ctr">
              <a:lnSpc>
                <a:spcPts val="3405"/>
              </a:lnSpc>
              <a:spcBef>
                <a:spcPts val="170"/>
              </a:spcBef>
            </a:pPr>
            <a:r>
              <a:rPr sz="3204" b="1" i="1" dirty="0">
                <a:solidFill>
                  <a:srgbClr val="FF0000"/>
                </a:solidFill>
                <a:latin typeface="Times New Roman"/>
                <a:cs typeface="Times New Roman"/>
              </a:rPr>
              <a:t>boy”</a:t>
            </a:r>
            <a:r>
              <a:rPr sz="3204" b="1" i="1" spc="5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who</a:t>
            </a:r>
            <a:endParaRPr sz="3204">
              <a:latin typeface="Times New Roman"/>
              <a:cs typeface="Times New Roman"/>
            </a:endParaRPr>
          </a:p>
          <a:p>
            <a:pPr marL="99201" marR="25540" algn="ctr">
              <a:lnSpc>
                <a:spcPct val="95825"/>
              </a:lnSpc>
            </a:pPr>
            <a:r>
              <a:rPr sz="3204" dirty="0">
                <a:latin typeface="Times New Roman"/>
                <a:cs typeface="Times New Roman"/>
              </a:rPr>
              <a:t>anything,</a:t>
            </a:r>
            <a:endParaRPr sz="3204">
              <a:latin typeface="Times New Roman"/>
              <a:cs typeface="Times New Roman"/>
            </a:endParaRPr>
          </a:p>
          <a:p>
            <a:pPr marL="208231">
              <a:lnSpc>
                <a:spcPct val="95825"/>
              </a:lnSpc>
              <a:spcBef>
                <a:spcPts val="160"/>
              </a:spcBef>
            </a:pP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bas</a:t>
            </a:r>
            <a:r>
              <a:rPr sz="3204" i="1" spc="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204" i="1" spc="-12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lly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2937" y="6185649"/>
            <a:ext cx="1112418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would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0502" y="6185649"/>
            <a:ext cx="243633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nev</a:t>
            </a:r>
            <a:r>
              <a:rPr sz="3204" spc="-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r </a:t>
            </a:r>
            <a:r>
              <a:rPr sz="3204" spc="134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</a:t>
            </a:r>
            <a:r>
              <a:rPr sz="3204" spc="-19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ount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2963" y="6185649"/>
            <a:ext cx="40915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spc="-5" dirty="0">
                <a:latin typeface="Times New Roman"/>
                <a:cs typeface="Times New Roman"/>
              </a:rPr>
              <a:t>to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2938" y="6673994"/>
            <a:ext cx="68264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and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83755" y="6673994"/>
            <a:ext cx="41322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spc="5" dirty="0">
                <a:latin typeface="Times New Roman"/>
                <a:cs typeface="Times New Roman"/>
              </a:rPr>
              <a:t>in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3589" y="6673994"/>
            <a:ext cx="70217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f</a:t>
            </a:r>
            <a:r>
              <a:rPr sz="3204" spc="-19" dirty="0">
                <a:latin typeface="Times New Roman"/>
                <a:cs typeface="Times New Roman"/>
              </a:rPr>
              <a:t>a</a:t>
            </a:r>
            <a:r>
              <a:rPr sz="3204" dirty="0">
                <a:latin typeface="Times New Roman"/>
                <a:cs typeface="Times New Roman"/>
              </a:rPr>
              <a:t>ct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4416" y="6673994"/>
            <a:ext cx="148368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i="1" spc="-12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e  </a:t>
            </a:r>
            <a:r>
              <a:rPr sz="3204" i="1" spc="5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was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2938" y="7162044"/>
            <a:ext cx="1464050" cy="930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61045">
              <a:lnSpc>
                <a:spcPts val="3405"/>
              </a:lnSpc>
              <a:spcBef>
                <a:spcPts val="170"/>
              </a:spcBef>
            </a:pPr>
            <a:r>
              <a:rPr sz="3204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ll</a:t>
            </a:r>
            <a:r>
              <a:rPr sz="3204" i="1" spc="-12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terat</a:t>
            </a:r>
            <a:endParaRPr sz="3204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</a:pP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o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nk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r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7075" y="7162044"/>
            <a:ext cx="298718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7025" y="7162044"/>
            <a:ext cx="863359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en</a:t>
            </a:r>
            <a:r>
              <a:rPr sz="3204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ir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4830" y="7162044"/>
            <a:ext cx="2834610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3204" i="1" dirty="0">
                <a:solidFill>
                  <a:srgbClr val="006FC0"/>
                </a:solidFill>
                <a:latin typeface="Times New Roman"/>
                <a:cs typeface="Times New Roman"/>
              </a:rPr>
              <a:t>ife</a:t>
            </a:r>
            <a:r>
              <a:rPr sz="3204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3204" spc="-12" dirty="0">
                <a:latin typeface="Times New Roman"/>
                <a:cs typeface="Times New Roman"/>
              </a:rPr>
              <a:t>b</a:t>
            </a:r>
            <a:r>
              <a:rPr sz="3204" dirty="0">
                <a:latin typeface="Times New Roman"/>
                <a:cs typeface="Times New Roman"/>
              </a:rPr>
              <a:t>ut</a:t>
            </a:r>
            <a:r>
              <a:rPr sz="3204" spc="33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lo</a:t>
            </a:r>
            <a:r>
              <a:rPr sz="3204" spc="-12" dirty="0">
                <a:latin typeface="Times New Roman"/>
                <a:cs typeface="Times New Roman"/>
              </a:rPr>
              <a:t>v</a:t>
            </a:r>
            <a:r>
              <a:rPr sz="3204" dirty="0">
                <a:latin typeface="Times New Roman"/>
                <a:cs typeface="Times New Roman"/>
              </a:rPr>
              <a:t>ed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0448" y="7651157"/>
            <a:ext cx="4148991" cy="508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25"/>
              </a:lnSpc>
              <a:spcBef>
                <a:spcPts val="196"/>
              </a:spcBef>
            </a:pPr>
            <a:r>
              <a:rPr sz="4807" baseline="7246" dirty="0">
                <a:latin typeface="Times New Roman"/>
                <a:cs typeface="Times New Roman"/>
              </a:rPr>
              <a:t>with</a:t>
            </a:r>
            <a:r>
              <a:rPr sz="4807" spc="-5" baseline="7246" dirty="0">
                <a:latin typeface="Times New Roman"/>
                <a:cs typeface="Times New Roman"/>
              </a:rPr>
              <a:t> </a:t>
            </a:r>
            <a:r>
              <a:rPr sz="4807" baseline="7246" dirty="0">
                <a:latin typeface="Times New Roman"/>
                <a:cs typeface="Times New Roman"/>
              </a:rPr>
              <a:t>too</a:t>
            </a:r>
            <a:r>
              <a:rPr sz="4807" spc="5" baseline="7246" dirty="0">
                <a:latin typeface="Times New Roman"/>
                <a:cs typeface="Times New Roman"/>
              </a:rPr>
              <a:t>l</a:t>
            </a:r>
            <a:r>
              <a:rPr sz="4807" baseline="7246" dirty="0">
                <a:latin typeface="Times New Roman"/>
                <a:cs typeface="Times New Roman"/>
              </a:rPr>
              <a:t>s</a:t>
            </a:r>
            <a:r>
              <a:rPr sz="4807" spc="-5" baseline="7246" dirty="0">
                <a:latin typeface="Times New Roman"/>
                <a:cs typeface="Times New Roman"/>
              </a:rPr>
              <a:t> </a:t>
            </a:r>
            <a:r>
              <a:rPr sz="4807" baseline="7246" dirty="0">
                <a:latin typeface="Times New Roman"/>
                <a:cs typeface="Times New Roman"/>
              </a:rPr>
              <a:t>and</a:t>
            </a:r>
            <a:r>
              <a:rPr sz="4807" spc="-5" baseline="7246" dirty="0">
                <a:latin typeface="Times New Roman"/>
                <a:cs typeface="Times New Roman"/>
              </a:rPr>
              <a:t> </a:t>
            </a:r>
            <a:r>
              <a:rPr sz="4807" spc="-25" baseline="7246" dirty="0">
                <a:latin typeface="Times New Roman"/>
                <a:cs typeface="Times New Roman"/>
              </a:rPr>
              <a:t>m</a:t>
            </a:r>
            <a:r>
              <a:rPr sz="4807" baseline="7246" dirty="0">
                <a:latin typeface="Times New Roman"/>
                <a:cs typeface="Times New Roman"/>
              </a:rPr>
              <a:t>ach</a:t>
            </a:r>
            <a:r>
              <a:rPr sz="4807" spc="5" baseline="7246" dirty="0">
                <a:latin typeface="Times New Roman"/>
                <a:cs typeface="Times New Roman"/>
              </a:rPr>
              <a:t>i</a:t>
            </a:r>
            <a:r>
              <a:rPr sz="4807" baseline="7246" dirty="0">
                <a:latin typeface="Times New Roman"/>
                <a:cs typeface="Times New Roman"/>
              </a:rPr>
              <a:t>ne</a:t>
            </a:r>
            <a:r>
              <a:rPr sz="4807" spc="-72" baseline="7246" dirty="0">
                <a:latin typeface="Times New Roman"/>
                <a:cs typeface="Times New Roman"/>
              </a:rPr>
              <a:t>s</a:t>
            </a:r>
            <a:r>
              <a:rPr sz="2403" spc="-720" baseline="-14493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r>
            <a:r>
              <a:rPr sz="4807" baseline="7246" dirty="0">
                <a:latin typeface="Times New Roman"/>
                <a:cs typeface="Times New Roman"/>
              </a:rPr>
              <a:t>.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487" y="8083550"/>
            <a:ext cx="1981935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Pu</a:t>
            </a:r>
            <a:r>
              <a:rPr sz="2403" spc="-52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fing</a:t>
            </a:r>
            <a:r>
              <a:rPr sz="2403" spc="12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DEVIL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7809" y="7363919"/>
            <a:ext cx="3180564" cy="352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2371" marR="1091796" algn="ctr">
              <a:lnSpc>
                <a:spcPts val="2730"/>
              </a:lnSpc>
              <a:spcBef>
                <a:spcPts val="176"/>
              </a:spcBef>
            </a:pPr>
            <a:r>
              <a:rPr sz="3605" baseline="-1610" dirty="0">
                <a:solidFill>
                  <a:srgbClr val="FFFFFF"/>
                </a:solidFill>
                <a:latin typeface="Times New Roman"/>
                <a:cs typeface="Times New Roman"/>
              </a:rPr>
              <a:t>Whee</a:t>
            </a:r>
            <a:r>
              <a:rPr sz="3605" spc="5" baseline="-16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605" baseline="-16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7499" y="5460261"/>
            <a:ext cx="1721534" cy="665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987" marR="438648" algn="ctr">
              <a:lnSpc>
                <a:spcPts val="2584"/>
              </a:lnSpc>
              <a:spcBef>
                <a:spcPts val="128"/>
              </a:spcBef>
            </a:pP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3">
              <a:latin typeface="Times New Roman"/>
              <a:cs typeface="Times New Roman"/>
            </a:endParaRPr>
          </a:p>
          <a:p>
            <a:pPr marL="209079" marR="210572" algn="ctr">
              <a:lnSpc>
                <a:spcPts val="2530"/>
              </a:lnSpc>
              <a:spcBef>
                <a:spcPts val="116"/>
              </a:spcBef>
            </a:pPr>
            <a:r>
              <a:rPr sz="3605" baseline="-4831" dirty="0">
                <a:solidFill>
                  <a:srgbClr val="FFFFFF"/>
                </a:solidFill>
                <a:latin typeface="Times New Roman"/>
                <a:cs typeface="Times New Roman"/>
              </a:rPr>
              <a:t>Gen</a:t>
            </a:r>
            <a:r>
              <a:rPr sz="3605" spc="5" baseline="-483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605" baseline="-483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3605" spc="5" baseline="-483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605" baseline="-483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671" y="2535076"/>
            <a:ext cx="1589265" cy="445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71">
              <a:lnSpc>
                <a:spcPct val="95825"/>
              </a:lnSpc>
              <a:spcBef>
                <a:spcPts val="394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Chi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ney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8437" y="1975794"/>
            <a:ext cx="74477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4" name="object 4"/>
          <p:cNvSpPr txBox="1"/>
          <p:nvPr/>
        </p:nvSpPr>
        <p:spPr>
          <a:xfrm>
            <a:off x="9391785" y="1975794"/>
            <a:ext cx="77835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3" name="object 3"/>
          <p:cNvSpPr txBox="1"/>
          <p:nvPr/>
        </p:nvSpPr>
        <p:spPr>
          <a:xfrm>
            <a:off x="6431600" y="2342079"/>
            <a:ext cx="69899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8333530" y="2342079"/>
            <a:ext cx="76003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23131" y="2428520"/>
            <a:ext cx="10381096" cy="588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6" name="object 16"/>
          <p:cNvSpPr/>
          <p:nvPr/>
        </p:nvSpPr>
        <p:spPr>
          <a:xfrm>
            <a:off x="388668" y="4636919"/>
            <a:ext cx="2034910" cy="221805"/>
          </a:xfrm>
          <a:custGeom>
            <a:avLst/>
            <a:gdLst/>
            <a:ahLst/>
            <a:cxnLst/>
            <a:rect l="l" t="t" r="r" b="b"/>
            <a:pathLst>
              <a:path w="1524000" h="166115">
                <a:moveTo>
                  <a:pt x="0" y="166116"/>
                </a:moveTo>
                <a:lnTo>
                  <a:pt x="1524000" y="166116"/>
                </a:lnTo>
                <a:lnTo>
                  <a:pt x="152400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3255857" y="4636919"/>
            <a:ext cx="2034910" cy="221805"/>
          </a:xfrm>
          <a:custGeom>
            <a:avLst/>
            <a:gdLst/>
            <a:ahLst/>
            <a:cxnLst/>
            <a:rect l="l" t="t" r="r" b="b"/>
            <a:pathLst>
              <a:path w="1524000" h="166115">
                <a:moveTo>
                  <a:pt x="0" y="166116"/>
                </a:moveTo>
                <a:lnTo>
                  <a:pt x="1524000" y="166116"/>
                </a:lnTo>
                <a:lnTo>
                  <a:pt x="152400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/>
          <p:nvPr/>
        </p:nvSpPr>
        <p:spPr>
          <a:xfrm>
            <a:off x="3255857" y="5011343"/>
            <a:ext cx="2034910" cy="221805"/>
          </a:xfrm>
          <a:custGeom>
            <a:avLst/>
            <a:gdLst/>
            <a:ahLst/>
            <a:cxnLst/>
            <a:rect l="l" t="t" r="r" b="b"/>
            <a:pathLst>
              <a:path w="1524000" h="166116">
                <a:moveTo>
                  <a:pt x="0" y="166116"/>
                </a:moveTo>
                <a:lnTo>
                  <a:pt x="1524000" y="166116"/>
                </a:lnTo>
                <a:lnTo>
                  <a:pt x="152400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/>
          <p:nvPr/>
        </p:nvSpPr>
        <p:spPr>
          <a:xfrm>
            <a:off x="7750973" y="7522424"/>
            <a:ext cx="2730850" cy="492448"/>
          </a:xfrm>
          <a:custGeom>
            <a:avLst/>
            <a:gdLst/>
            <a:ahLst/>
            <a:cxnLst/>
            <a:rect l="l" t="t" r="r" b="b"/>
            <a:pathLst>
              <a:path w="2045208" h="368808">
                <a:moveTo>
                  <a:pt x="0" y="368808"/>
                </a:moveTo>
                <a:lnTo>
                  <a:pt x="2045208" y="368808"/>
                </a:lnTo>
                <a:lnTo>
                  <a:pt x="2045208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4" name="object 14"/>
          <p:cNvSpPr txBox="1"/>
          <p:nvPr/>
        </p:nvSpPr>
        <p:spPr>
          <a:xfrm>
            <a:off x="1304131" y="890504"/>
            <a:ext cx="28249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spc="5" dirty="0">
                <a:latin typeface="Arial"/>
                <a:cs typeface="Arial"/>
              </a:rPr>
              <a:t>188</a:t>
            </a:r>
            <a:r>
              <a:rPr sz="3600" b="1" i="1" dirty="0">
                <a:latin typeface="Arial"/>
                <a:cs typeface="Arial"/>
              </a:rPr>
              <a:t>5</a:t>
            </a:r>
            <a:r>
              <a:rPr sz="3600" b="1" i="1" spc="-69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–</a:t>
            </a:r>
            <a:r>
              <a:rPr sz="3600" b="1" i="1" spc="-7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Benz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9635" y="890504"/>
            <a:ext cx="691881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spc="-25" dirty="0">
                <a:latin typeface="Arial"/>
                <a:cs typeface="Arial"/>
              </a:rPr>
              <a:t>M</a:t>
            </a:r>
            <a:r>
              <a:rPr sz="3600" b="1" i="1" dirty="0">
                <a:latin typeface="Arial"/>
                <a:cs typeface="Arial"/>
              </a:rPr>
              <a:t>otors</a:t>
            </a:r>
            <a:r>
              <a:rPr sz="3600" b="1" i="1" spc="-37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in G</a:t>
            </a:r>
            <a:r>
              <a:rPr sz="3600" b="1" i="1" spc="12" dirty="0">
                <a:latin typeface="Arial"/>
                <a:cs typeface="Arial"/>
              </a:rPr>
              <a:t>e</a:t>
            </a:r>
            <a:r>
              <a:rPr sz="3600" b="1" i="1" dirty="0">
                <a:latin typeface="Arial"/>
                <a:cs typeface="Arial"/>
              </a:rPr>
              <a:t>rm</a:t>
            </a:r>
            <a:r>
              <a:rPr sz="3600" b="1" i="1" spc="12" dirty="0">
                <a:latin typeface="Arial"/>
                <a:cs typeface="Arial"/>
              </a:rPr>
              <a:t>a</a:t>
            </a:r>
            <a:r>
              <a:rPr sz="3600" b="1" i="1" dirty="0">
                <a:latin typeface="Arial"/>
                <a:cs typeface="Arial"/>
              </a:rPr>
              <a:t>ny</a:t>
            </a:r>
            <a:r>
              <a:rPr sz="3600" b="1" i="1" spc="-13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de</a:t>
            </a:r>
            <a:r>
              <a:rPr sz="3600" b="1" i="1" spc="12" dirty="0">
                <a:latin typeface="Arial"/>
                <a:cs typeface="Arial"/>
              </a:rPr>
              <a:t>v</a:t>
            </a:r>
            <a:r>
              <a:rPr sz="3600" b="1" i="1" dirty="0">
                <a:latin typeface="Arial"/>
                <a:cs typeface="Arial"/>
              </a:rPr>
              <a:t>e</a:t>
            </a:r>
            <a:r>
              <a:rPr sz="3600" b="1" i="1" spc="12" dirty="0">
                <a:latin typeface="Arial"/>
                <a:cs typeface="Arial"/>
              </a:rPr>
              <a:t>l</a:t>
            </a:r>
            <a:r>
              <a:rPr sz="3600" b="1" i="1" dirty="0">
                <a:latin typeface="Arial"/>
                <a:cs typeface="Arial"/>
              </a:rPr>
              <a:t>oped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131" y="1403301"/>
            <a:ext cx="100209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dirty="0">
                <a:latin typeface="Arial"/>
                <a:cs typeface="Arial"/>
              </a:rPr>
              <a:t>fi</a:t>
            </a:r>
            <a:r>
              <a:rPr sz="3600" b="1" i="1" spc="12" dirty="0">
                <a:latin typeface="Arial"/>
                <a:cs typeface="Arial"/>
              </a:rPr>
              <a:t>r</a:t>
            </a:r>
            <a:r>
              <a:rPr sz="3600" b="1" i="1" dirty="0">
                <a:latin typeface="Arial"/>
                <a:cs typeface="Arial"/>
              </a:rPr>
              <a:t>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3002" y="1403301"/>
            <a:ext cx="174743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spc="-146" dirty="0">
                <a:latin typeface="Arial"/>
                <a:cs typeface="Arial"/>
              </a:rPr>
              <a:t>V</a:t>
            </a:r>
            <a:r>
              <a:rPr sz="3600" b="1" i="1" dirty="0">
                <a:latin typeface="Arial"/>
                <a:cs typeface="Arial"/>
              </a:rPr>
              <a:t>ehi</a:t>
            </a:r>
            <a:r>
              <a:rPr sz="3600" b="1" i="1" spc="5" dirty="0">
                <a:latin typeface="Arial"/>
                <a:cs typeface="Arial"/>
              </a:rPr>
              <a:t>c</a:t>
            </a:r>
            <a:r>
              <a:rPr sz="3600" b="1" i="1" dirty="0">
                <a:latin typeface="Arial"/>
                <a:cs typeface="Arial"/>
              </a:rPr>
              <a:t>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0529" y="1403301"/>
            <a:ext cx="223911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dirty="0">
                <a:latin typeface="Arial"/>
                <a:cs typeface="Arial"/>
              </a:rPr>
              <a:t>pro</a:t>
            </a:r>
            <a:r>
              <a:rPr sz="3600" b="1" i="1" spc="-12" dirty="0">
                <a:latin typeface="Arial"/>
                <a:cs typeface="Arial"/>
              </a:rPr>
              <a:t>p</a:t>
            </a:r>
            <a:r>
              <a:rPr sz="3600" b="1" i="1" dirty="0">
                <a:latin typeface="Arial"/>
                <a:cs typeface="Arial"/>
              </a:rPr>
              <a:t>el</a:t>
            </a:r>
            <a:r>
              <a:rPr sz="3600" b="1" i="1" spc="12" dirty="0">
                <a:latin typeface="Arial"/>
                <a:cs typeface="Arial"/>
              </a:rPr>
              <a:t>l</a:t>
            </a:r>
            <a:r>
              <a:rPr sz="3600" b="1" i="1" dirty="0">
                <a:latin typeface="Arial"/>
                <a:cs typeface="Arial"/>
              </a:rPr>
              <a:t>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685" y="1403301"/>
            <a:ext cx="10533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dirty="0">
                <a:latin typeface="Arial"/>
                <a:cs typeface="Arial"/>
              </a:rPr>
              <a:t>with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0763" y="14033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dirty="0">
                <a:latin typeface="Arial"/>
                <a:cs typeface="Arial"/>
              </a:rPr>
              <a:t>IC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6705" y="1403301"/>
            <a:ext cx="16839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600" b="1" i="1" dirty="0">
                <a:latin typeface="Arial"/>
                <a:cs typeface="Arial"/>
              </a:rPr>
              <a:t>Engi</a:t>
            </a:r>
            <a:r>
              <a:rPr sz="3600" b="1" i="1" spc="-12" dirty="0">
                <a:latin typeface="Arial"/>
                <a:cs typeface="Arial"/>
              </a:rPr>
              <a:t>n</a:t>
            </a:r>
            <a:r>
              <a:rPr sz="3600" b="1" i="1" dirty="0"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29095" y="8620459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r>
            <a:endParaRPr sz="160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0973" y="7522424"/>
            <a:ext cx="2730850" cy="49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278">
              <a:lnSpc>
                <a:spcPct val="95825"/>
              </a:lnSpc>
              <a:spcBef>
                <a:spcPts val="574"/>
              </a:spcBef>
            </a:pP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vid</a:t>
            </a:r>
            <a:r>
              <a:rPr sz="2403" u="sng" spc="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opl</a:t>
            </a:r>
            <a:r>
              <a:rPr sz="2403" u="sng" spc="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2403" u="sng" spc="2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2403" u="sng" spc="-5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ck.</a:t>
            </a:r>
            <a:r>
              <a:rPr sz="2403" u="sng" spc="-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2403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p4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5857" y="5011343"/>
            <a:ext cx="2034910" cy="22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3" name="object 3"/>
          <p:cNvSpPr txBox="1"/>
          <p:nvPr/>
        </p:nvSpPr>
        <p:spPr>
          <a:xfrm>
            <a:off x="3255857" y="4636919"/>
            <a:ext cx="2034910" cy="22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388668" y="4636919"/>
            <a:ext cx="2034910" cy="22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309940" y="4792813"/>
            <a:ext cx="3740165" cy="3388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3" name="object 13"/>
          <p:cNvSpPr txBox="1"/>
          <p:nvPr/>
        </p:nvSpPr>
        <p:spPr>
          <a:xfrm>
            <a:off x="944741" y="736631"/>
            <a:ext cx="288515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5" dirty="0">
                <a:latin typeface="Arial"/>
                <a:cs typeface="Arial"/>
              </a:rPr>
              <a:t>…</a:t>
            </a:r>
            <a:r>
              <a:rPr sz="5875" dirty="0">
                <a:latin typeface="Arial"/>
                <a:cs typeface="Arial"/>
              </a:rPr>
              <a:t>Contd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0" y="2254219"/>
            <a:ext cx="10401805" cy="1166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26"/>
              </a:lnSpc>
              <a:spcBef>
                <a:spcPts val="226"/>
              </a:spcBef>
            </a:pPr>
            <a:r>
              <a:rPr sz="4273" dirty="0">
                <a:latin typeface="Arial"/>
                <a:cs typeface="Arial"/>
              </a:rPr>
              <a:t>•</a:t>
            </a:r>
            <a:r>
              <a:rPr sz="4273" spc="-279" dirty="0">
                <a:latin typeface="Arial"/>
                <a:cs typeface="Arial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1897</a:t>
            </a:r>
            <a:r>
              <a:rPr sz="4273" spc="821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–</a:t>
            </a:r>
            <a:r>
              <a:rPr sz="4273" spc="835" dirty="0">
                <a:latin typeface="Times New Roman"/>
                <a:cs typeface="Times New Roman"/>
              </a:rPr>
              <a:t> </a:t>
            </a:r>
            <a:r>
              <a:rPr sz="4273" spc="-5" dirty="0">
                <a:latin typeface="Times New Roman"/>
                <a:cs typeface="Times New Roman"/>
              </a:rPr>
              <a:t>M</a:t>
            </a:r>
            <a:r>
              <a:rPr sz="4273" spc="-239" dirty="0">
                <a:latin typeface="Times New Roman"/>
                <a:cs typeface="Times New Roman"/>
              </a:rPr>
              <a:t>r</a:t>
            </a:r>
            <a:r>
              <a:rPr sz="4273" dirty="0">
                <a:latin typeface="Times New Roman"/>
                <a:cs typeface="Times New Roman"/>
              </a:rPr>
              <a:t>.</a:t>
            </a:r>
            <a:r>
              <a:rPr sz="4273" spc="841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Fos</a:t>
            </a:r>
            <a:r>
              <a:rPr sz="4273" spc="-19" dirty="0">
                <a:latin typeface="Times New Roman"/>
                <a:cs typeface="Times New Roman"/>
              </a:rPr>
              <a:t>t</a:t>
            </a:r>
            <a:r>
              <a:rPr sz="4273" dirty="0">
                <a:latin typeface="Times New Roman"/>
                <a:cs typeface="Times New Roman"/>
              </a:rPr>
              <a:t>er</a:t>
            </a:r>
            <a:r>
              <a:rPr sz="4273" spc="835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f</a:t>
            </a:r>
            <a:r>
              <a:rPr sz="4273" spc="-12" dirty="0">
                <a:latin typeface="Times New Roman"/>
                <a:cs typeface="Times New Roman"/>
              </a:rPr>
              <a:t>r</a:t>
            </a:r>
            <a:r>
              <a:rPr sz="4273" dirty="0">
                <a:latin typeface="Times New Roman"/>
                <a:cs typeface="Times New Roman"/>
              </a:rPr>
              <a:t>om</a:t>
            </a:r>
            <a:r>
              <a:rPr sz="4273" spc="821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Cromp</a:t>
            </a:r>
            <a:r>
              <a:rPr sz="4273" spc="-19" dirty="0">
                <a:latin typeface="Times New Roman"/>
                <a:cs typeface="Times New Roman"/>
              </a:rPr>
              <a:t>t</a:t>
            </a:r>
            <a:r>
              <a:rPr sz="4273" dirty="0">
                <a:latin typeface="Times New Roman"/>
                <a:cs typeface="Times New Roman"/>
              </a:rPr>
              <a:t>on</a:t>
            </a:r>
            <a:r>
              <a:rPr sz="4273" spc="828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greaves,</a:t>
            </a:r>
            <a:endParaRPr sz="4273">
              <a:latin typeface="Times New Roman"/>
              <a:cs typeface="Times New Roman"/>
            </a:endParaRPr>
          </a:p>
          <a:p>
            <a:pPr marL="322184" marR="81955">
              <a:lnSpc>
                <a:spcPts val="4612"/>
              </a:lnSpc>
              <a:spcBef>
                <a:spcPts val="4"/>
              </a:spcBef>
            </a:pPr>
            <a:r>
              <a:rPr sz="4273" dirty="0">
                <a:latin typeface="Times New Roman"/>
                <a:cs typeface="Times New Roman"/>
              </a:rPr>
              <a:t>bo</a:t>
            </a:r>
            <a:r>
              <a:rPr sz="4273" spc="5" dirty="0">
                <a:latin typeface="Times New Roman"/>
                <a:cs typeface="Times New Roman"/>
              </a:rPr>
              <a:t>r</a:t>
            </a:r>
            <a:r>
              <a:rPr sz="4273" dirty="0">
                <a:latin typeface="Times New Roman"/>
                <a:cs typeface="Times New Roman"/>
              </a:rPr>
              <a:t>row</a:t>
            </a:r>
            <a:r>
              <a:rPr sz="4273" spc="5" dirty="0">
                <a:latin typeface="Times New Roman"/>
                <a:cs typeface="Times New Roman"/>
              </a:rPr>
              <a:t>e</a:t>
            </a:r>
            <a:r>
              <a:rPr sz="4273" dirty="0">
                <a:latin typeface="Times New Roman"/>
                <a:cs typeface="Times New Roman"/>
              </a:rPr>
              <a:t>d</a:t>
            </a:r>
            <a:r>
              <a:rPr sz="4273" spc="-39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first</a:t>
            </a:r>
            <a:r>
              <a:rPr sz="4273" spc="-33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motor</a:t>
            </a:r>
            <a:r>
              <a:rPr sz="4273" spc="-12" dirty="0">
                <a:latin typeface="Times New Roman"/>
                <a:cs typeface="Times New Roman"/>
              </a:rPr>
              <a:t> </a:t>
            </a:r>
            <a:r>
              <a:rPr sz="4273" spc="5" dirty="0">
                <a:latin typeface="Times New Roman"/>
                <a:cs typeface="Times New Roman"/>
              </a:rPr>
              <a:t>ca</a:t>
            </a:r>
            <a:r>
              <a:rPr sz="4273" dirty="0">
                <a:latin typeface="Times New Roman"/>
                <a:cs typeface="Times New Roman"/>
              </a:rPr>
              <a:t>r</a:t>
            </a:r>
            <a:r>
              <a:rPr sz="4273" spc="-25" dirty="0">
                <a:latin typeface="Times New Roman"/>
                <a:cs typeface="Times New Roman"/>
              </a:rPr>
              <a:t> </a:t>
            </a:r>
            <a:r>
              <a:rPr sz="4273" spc="-5" dirty="0">
                <a:latin typeface="Times New Roman"/>
                <a:cs typeface="Times New Roman"/>
              </a:rPr>
              <a:t>i</a:t>
            </a:r>
            <a:r>
              <a:rPr sz="4273" dirty="0">
                <a:latin typeface="Times New Roman"/>
                <a:cs typeface="Times New Roman"/>
              </a:rPr>
              <a:t>n india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741" y="3595735"/>
            <a:ext cx="2352700" cy="1166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495">
              <a:lnSpc>
                <a:spcPts val="4526"/>
              </a:lnSpc>
              <a:spcBef>
                <a:spcPts val="226"/>
              </a:spcBef>
            </a:pPr>
            <a:r>
              <a:rPr sz="4273" dirty="0">
                <a:latin typeface="Arial"/>
                <a:cs typeface="Arial"/>
              </a:rPr>
              <a:t>•</a:t>
            </a:r>
            <a:r>
              <a:rPr sz="4273" spc="-279" dirty="0">
                <a:latin typeface="Arial"/>
                <a:cs typeface="Arial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1901</a:t>
            </a:r>
            <a:r>
              <a:rPr sz="4273" spc="728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-</a:t>
            </a:r>
            <a:endParaRPr sz="4273">
              <a:latin typeface="Times New Roman"/>
              <a:cs typeface="Times New Roman"/>
            </a:endParaRPr>
          </a:p>
          <a:p>
            <a:pPr marL="322184">
              <a:lnSpc>
                <a:spcPts val="4612"/>
              </a:lnSpc>
              <a:spcBef>
                <a:spcPts val="4"/>
              </a:spcBef>
            </a:pPr>
            <a:r>
              <a:rPr sz="4273" dirty="0">
                <a:latin typeface="Times New Roman"/>
                <a:cs typeface="Times New Roman"/>
              </a:rPr>
              <a:t>INDI</a:t>
            </a:r>
            <a:r>
              <a:rPr sz="4273" spc="5" dirty="0">
                <a:latin typeface="Times New Roman"/>
                <a:cs typeface="Times New Roman"/>
              </a:rPr>
              <a:t>A</a:t>
            </a:r>
            <a:r>
              <a:rPr sz="4273" dirty="0">
                <a:latin typeface="Times New Roman"/>
                <a:cs typeface="Times New Roman"/>
              </a:rPr>
              <a:t>N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1932" y="3598799"/>
            <a:ext cx="8145988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spc="-5" dirty="0">
                <a:latin typeface="Times New Roman"/>
                <a:cs typeface="Times New Roman"/>
              </a:rPr>
              <a:t>M</a:t>
            </a:r>
            <a:r>
              <a:rPr sz="4273" spc="-239" dirty="0">
                <a:latin typeface="Times New Roman"/>
                <a:cs typeface="Times New Roman"/>
              </a:rPr>
              <a:t>r</a:t>
            </a:r>
            <a:r>
              <a:rPr sz="4273" dirty="0">
                <a:latin typeface="Times New Roman"/>
                <a:cs typeface="Times New Roman"/>
              </a:rPr>
              <a:t>.</a:t>
            </a:r>
            <a:r>
              <a:rPr sz="4273" spc="748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Jamsh</a:t>
            </a:r>
            <a:r>
              <a:rPr sz="4273" spc="12" dirty="0">
                <a:latin typeface="Times New Roman"/>
                <a:cs typeface="Times New Roman"/>
              </a:rPr>
              <a:t>e</a:t>
            </a:r>
            <a:r>
              <a:rPr sz="4273" dirty="0">
                <a:latin typeface="Times New Roman"/>
                <a:cs typeface="Times New Roman"/>
              </a:rPr>
              <a:t>d</a:t>
            </a:r>
            <a:r>
              <a:rPr sz="4273" spc="741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Ji</a:t>
            </a:r>
            <a:r>
              <a:rPr sz="4273" spc="721" dirty="0">
                <a:latin typeface="Times New Roman"/>
                <a:cs typeface="Times New Roman"/>
              </a:rPr>
              <a:t> </a:t>
            </a:r>
            <a:r>
              <a:rPr sz="4273" spc="-339" dirty="0">
                <a:latin typeface="Times New Roman"/>
                <a:cs typeface="Times New Roman"/>
              </a:rPr>
              <a:t>T</a:t>
            </a:r>
            <a:r>
              <a:rPr sz="4273" spc="-493" dirty="0">
                <a:latin typeface="Times New Roman"/>
                <a:cs typeface="Times New Roman"/>
              </a:rPr>
              <a:t>A</a:t>
            </a:r>
            <a:r>
              <a:rPr sz="4273" spc="-339" dirty="0">
                <a:latin typeface="Times New Roman"/>
                <a:cs typeface="Times New Roman"/>
              </a:rPr>
              <a:t>T</a:t>
            </a:r>
            <a:r>
              <a:rPr sz="4273" dirty="0">
                <a:latin typeface="Times New Roman"/>
                <a:cs typeface="Times New Roman"/>
              </a:rPr>
              <a:t>A</a:t>
            </a:r>
            <a:r>
              <a:rPr sz="4273" spc="506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was</a:t>
            </a:r>
            <a:r>
              <a:rPr sz="4273" spc="741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the</a:t>
            </a:r>
            <a:r>
              <a:rPr sz="4273" spc="721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f</a:t>
            </a:r>
            <a:r>
              <a:rPr sz="4273" spc="-19" dirty="0">
                <a:latin typeface="Times New Roman"/>
                <a:cs typeface="Times New Roman"/>
              </a:rPr>
              <a:t>i</a:t>
            </a:r>
            <a:r>
              <a:rPr sz="4273" dirty="0">
                <a:latin typeface="Times New Roman"/>
                <a:cs typeface="Times New Roman"/>
              </a:rPr>
              <a:t>rst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5886" y="4184853"/>
            <a:ext cx="537198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spc="-5" dirty="0">
                <a:latin typeface="Times New Roman"/>
                <a:cs typeface="Times New Roman"/>
              </a:rPr>
              <a:t>to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452" y="4184853"/>
            <a:ext cx="1051011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dirty="0">
                <a:latin typeface="Times New Roman"/>
                <a:cs typeface="Times New Roman"/>
              </a:rPr>
              <a:t>own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3815" y="4184853"/>
            <a:ext cx="356647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dirty="0">
                <a:latin typeface="Times New Roman"/>
                <a:cs typeface="Times New Roman"/>
              </a:rPr>
              <a:t>a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273" y="4184853"/>
            <a:ext cx="1415037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dirty="0">
                <a:latin typeface="Times New Roman"/>
                <a:cs typeface="Times New Roman"/>
              </a:rPr>
              <a:t>m</a:t>
            </a:r>
            <a:r>
              <a:rPr sz="4273" spc="12" dirty="0">
                <a:latin typeface="Times New Roman"/>
                <a:cs typeface="Times New Roman"/>
              </a:rPr>
              <a:t>o</a:t>
            </a:r>
            <a:r>
              <a:rPr sz="4273" dirty="0">
                <a:latin typeface="Times New Roman"/>
                <a:cs typeface="Times New Roman"/>
              </a:rPr>
              <a:t>tor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1155" y="4184853"/>
            <a:ext cx="781564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spc="5" dirty="0">
                <a:latin typeface="Times New Roman"/>
                <a:cs typeface="Times New Roman"/>
              </a:rPr>
              <a:t>car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0875" y="4184853"/>
            <a:ext cx="251243" cy="577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dirty="0">
                <a:latin typeface="Times New Roman"/>
                <a:cs typeface="Times New Roman"/>
              </a:rPr>
              <a:t>.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9106" y="8275694"/>
            <a:ext cx="264443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Sir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Ja</a:t>
            </a:r>
            <a:r>
              <a:rPr sz="2403" spc="-5" dirty="0">
                <a:latin typeface="Times New Roman"/>
                <a:cs typeface="Times New Roman"/>
              </a:rPr>
              <a:t>m</a:t>
            </a:r>
            <a:r>
              <a:rPr sz="2403" dirty="0">
                <a:latin typeface="Times New Roman"/>
                <a:cs typeface="Times New Roman"/>
              </a:rPr>
              <a:t>shed</a:t>
            </a:r>
            <a:r>
              <a:rPr sz="2403" spc="2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Ji</a:t>
            </a:r>
            <a:r>
              <a:rPr sz="2403" spc="-59" dirty="0">
                <a:latin typeface="Times New Roman"/>
                <a:cs typeface="Times New Roman"/>
              </a:rPr>
              <a:t> </a:t>
            </a:r>
            <a:r>
              <a:rPr sz="2403" spc="-186" dirty="0">
                <a:latin typeface="Times New Roman"/>
                <a:cs typeface="Times New Roman"/>
              </a:rPr>
              <a:t>T</a:t>
            </a:r>
            <a:r>
              <a:rPr sz="2403" spc="-272" dirty="0">
                <a:latin typeface="Times New Roman"/>
                <a:cs typeface="Times New Roman"/>
              </a:rPr>
              <a:t>A</a:t>
            </a:r>
            <a:r>
              <a:rPr sz="2403" spc="-186" dirty="0">
                <a:latin typeface="Times New Roman"/>
                <a:cs typeface="Times New Roman"/>
              </a:rPr>
              <a:t>T</a:t>
            </a:r>
            <a:r>
              <a:rPr sz="2403" dirty="0">
                <a:latin typeface="Times New Roman"/>
                <a:cs typeface="Times New Roman"/>
              </a:rPr>
              <a:t>A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83795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endParaRPr sz="1602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1" y="1059935"/>
            <a:ext cx="4547118" cy="5337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Class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ficati</a:t>
            </a:r>
            <a:r>
              <a:rPr sz="5875" spc="-19" dirty="0">
                <a:latin typeface="Arial"/>
                <a:cs typeface="Arial"/>
              </a:rPr>
              <a:t>o</a:t>
            </a:r>
            <a:r>
              <a:rPr sz="5875" dirty="0">
                <a:latin typeface="Arial"/>
                <a:cs typeface="Arial"/>
              </a:rPr>
              <a:t>n</a:t>
            </a:r>
            <a:endParaRPr sz="5875">
              <a:latin typeface="Arial"/>
              <a:cs typeface="Arial"/>
            </a:endParaRPr>
          </a:p>
          <a:p>
            <a:pPr marL="16957" marR="112078">
              <a:lnSpc>
                <a:spcPct val="95825"/>
              </a:lnSpc>
              <a:spcBef>
                <a:spcPts val="4652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670" spc="7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70" spc="12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ose</a:t>
            </a:r>
            <a:endParaRPr sz="2670">
              <a:latin typeface="Times New Roman"/>
              <a:cs typeface="Times New Roman"/>
            </a:endParaRPr>
          </a:p>
          <a:p>
            <a:pPr marL="627410" marR="112078">
              <a:lnSpc>
                <a:spcPts val="2570"/>
              </a:lnSpc>
              <a:spcBef>
                <a:spcPts val="128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Pas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enger</a:t>
            </a:r>
            <a:r>
              <a:rPr sz="2270" spc="-2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Carr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ers</a:t>
            </a:r>
            <a:r>
              <a:rPr sz="2270" spc="-1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–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Ca</a:t>
            </a:r>
            <a:r>
              <a:rPr sz="2270" spc="-100" dirty="0">
                <a:latin typeface="Times New Roman"/>
                <a:cs typeface="Times New Roman"/>
              </a:rPr>
              <a:t>r</a:t>
            </a:r>
            <a:r>
              <a:rPr sz="2270" dirty="0">
                <a:latin typeface="Times New Roman"/>
                <a:cs typeface="Times New Roman"/>
              </a:rPr>
              <a:t>,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Bus</a:t>
            </a:r>
            <a:endParaRPr sz="2270">
              <a:latin typeface="Times New Roman"/>
              <a:cs typeface="Times New Roman"/>
            </a:endParaRPr>
          </a:p>
          <a:p>
            <a:pPr marL="627410" marR="112078">
              <a:lnSpc>
                <a:spcPts val="2577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G</a:t>
            </a:r>
            <a:r>
              <a:rPr sz="2270" dirty="0">
                <a:latin typeface="Times New Roman"/>
                <a:cs typeface="Times New Roman"/>
              </a:rPr>
              <a:t>oods</a:t>
            </a:r>
            <a:r>
              <a:rPr sz="2270" spc="-2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Carr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ers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-</a:t>
            </a:r>
            <a:r>
              <a:rPr sz="2270" spc="-39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rucks</a:t>
            </a:r>
            <a:endParaRPr sz="2270">
              <a:latin typeface="Times New Roman"/>
              <a:cs typeface="Times New Roman"/>
            </a:endParaRPr>
          </a:p>
          <a:p>
            <a:pPr marL="16957" marR="112078">
              <a:lnSpc>
                <a:spcPct val="95825"/>
              </a:lnSpc>
              <a:spcBef>
                <a:spcPts val="36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670" spc="7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Fuel</a:t>
            </a:r>
            <a:r>
              <a:rPr sz="267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Used</a:t>
            </a:r>
            <a:endParaRPr sz="2670">
              <a:latin typeface="Times New Roman"/>
              <a:cs typeface="Times New Roman"/>
            </a:endParaRPr>
          </a:p>
          <a:p>
            <a:pPr marL="627410" marR="112078">
              <a:lnSpc>
                <a:spcPts val="2577"/>
              </a:lnSpc>
              <a:spcBef>
                <a:spcPts val="128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Pe</a:t>
            </a:r>
            <a:r>
              <a:rPr sz="2270" spc="-5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rol</a:t>
            </a:r>
            <a:endParaRPr sz="2270">
              <a:latin typeface="Times New Roman"/>
              <a:cs typeface="Times New Roman"/>
            </a:endParaRPr>
          </a:p>
          <a:p>
            <a:pPr marL="627410" marR="112078">
              <a:lnSpc>
                <a:spcPts val="2564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D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esel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G</a:t>
            </a:r>
            <a:r>
              <a:rPr sz="2270" dirty="0">
                <a:latin typeface="Times New Roman"/>
                <a:cs typeface="Times New Roman"/>
              </a:rPr>
              <a:t>as</a:t>
            </a:r>
            <a:endParaRPr sz="2270">
              <a:latin typeface="Times New Roman"/>
              <a:cs typeface="Times New Roman"/>
            </a:endParaRPr>
          </a:p>
          <a:p>
            <a:pPr marL="627410" marR="112078">
              <a:lnSpc>
                <a:spcPts val="2577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Elec</a:t>
            </a:r>
            <a:r>
              <a:rPr sz="2270" spc="-12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c</a:t>
            </a:r>
            <a:endParaRPr sz="2270">
              <a:latin typeface="Times New Roman"/>
              <a:cs typeface="Times New Roman"/>
            </a:endParaRPr>
          </a:p>
          <a:p>
            <a:pPr marL="627410" marR="112078">
              <a:lnSpc>
                <a:spcPts val="2577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S</a:t>
            </a:r>
            <a:r>
              <a:rPr sz="2270" spc="-5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eam –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not</a:t>
            </a:r>
            <a:r>
              <a:rPr sz="2270" spc="-12" dirty="0">
                <a:latin typeface="Times New Roman"/>
                <a:cs typeface="Times New Roman"/>
              </a:rPr>
              <a:t> 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n</a:t>
            </a:r>
            <a:r>
              <a:rPr sz="2270" spc="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use</a:t>
            </a:r>
            <a:endParaRPr sz="2270">
              <a:latin typeface="Times New Roman"/>
              <a:cs typeface="Times New Roman"/>
            </a:endParaRPr>
          </a:p>
          <a:p>
            <a:pPr marL="16957" marR="112078">
              <a:lnSpc>
                <a:spcPct val="95825"/>
              </a:lnSpc>
              <a:spcBef>
                <a:spcPts val="365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670" spc="7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670" spc="-5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paci</a:t>
            </a:r>
            <a:r>
              <a:rPr sz="2670" spc="-12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endParaRPr sz="2670">
              <a:latin typeface="Times New Roman"/>
              <a:cs typeface="Times New Roman"/>
            </a:endParaRPr>
          </a:p>
          <a:p>
            <a:pPr marL="627410" marR="112078">
              <a:lnSpc>
                <a:spcPts val="2570"/>
              </a:lnSpc>
              <a:spcBef>
                <a:spcPts val="128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HMV</a:t>
            </a:r>
            <a:r>
              <a:rPr sz="2270" spc="-67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–</a:t>
            </a:r>
            <a:r>
              <a:rPr sz="2270" spc="-33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</a:t>
            </a:r>
            <a:r>
              <a:rPr sz="2270" spc="-5" dirty="0">
                <a:latin typeface="Times New Roman"/>
                <a:cs typeface="Times New Roman"/>
              </a:rPr>
              <a:t>u</a:t>
            </a:r>
            <a:r>
              <a:rPr sz="2270" dirty="0">
                <a:latin typeface="Times New Roman"/>
                <a:cs typeface="Times New Roman"/>
              </a:rPr>
              <a:t>ck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,</a:t>
            </a:r>
            <a:r>
              <a:rPr sz="2270" spc="-3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Buses</a:t>
            </a:r>
            <a:endParaRPr sz="2270">
              <a:latin typeface="Times New Roman"/>
              <a:cs typeface="Times New Roman"/>
            </a:endParaRPr>
          </a:p>
          <a:p>
            <a:pPr marL="627410" marR="112078">
              <a:lnSpc>
                <a:spcPts val="2564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LMV</a:t>
            </a:r>
            <a:r>
              <a:rPr sz="2270" spc="-5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–</a:t>
            </a:r>
            <a:r>
              <a:rPr sz="2270" spc="-33" dirty="0">
                <a:latin typeface="Times New Roman"/>
                <a:cs typeface="Times New Roman"/>
              </a:rPr>
              <a:t> </a:t>
            </a:r>
            <a:r>
              <a:rPr sz="2270" spc="-15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-5" dirty="0">
                <a:latin typeface="Times New Roman"/>
                <a:cs typeface="Times New Roman"/>
              </a:rPr>
              <a:t>m</a:t>
            </a:r>
            <a:r>
              <a:rPr sz="2270" dirty="0">
                <a:latin typeface="Times New Roman"/>
                <a:cs typeface="Times New Roman"/>
              </a:rPr>
              <a:t>po,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Jeeps</a:t>
            </a:r>
            <a:endParaRPr sz="227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9105" y="1059936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8916" y="1059936"/>
            <a:ext cx="425719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Automobiles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195" y="2496193"/>
            <a:ext cx="203829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871"/>
              </a:lnSpc>
              <a:spcBef>
                <a:spcPts val="143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2432" y="2498110"/>
            <a:ext cx="4705558" cy="5335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43586">
              <a:lnSpc>
                <a:spcPts val="2864"/>
              </a:lnSpc>
              <a:spcBef>
                <a:spcPts val="143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structi</a:t>
            </a:r>
            <a:r>
              <a:rPr sz="2670" spc="-12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endParaRPr sz="2670">
              <a:latin typeface="Times New Roman"/>
              <a:cs typeface="Times New Roman"/>
            </a:endParaRPr>
          </a:p>
          <a:p>
            <a:pPr marL="322184" marR="43586">
              <a:lnSpc>
                <a:spcPts val="2570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S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ng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un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t</a:t>
            </a:r>
            <a:endParaRPr sz="2270">
              <a:latin typeface="Times New Roman"/>
              <a:cs typeface="Times New Roman"/>
            </a:endParaRPr>
          </a:p>
          <a:p>
            <a:pPr marL="322184">
              <a:lnSpc>
                <a:spcPts val="2577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A</a:t>
            </a:r>
            <a:r>
              <a:rPr sz="2270" dirty="0">
                <a:latin typeface="Times New Roman"/>
                <a:cs typeface="Times New Roman"/>
              </a:rPr>
              <a:t>r</a:t>
            </a:r>
            <a:r>
              <a:rPr sz="2270" spc="-12" dirty="0">
                <a:latin typeface="Times New Roman"/>
                <a:cs typeface="Times New Roman"/>
              </a:rPr>
              <a:t>t</a:t>
            </a:r>
            <a:r>
              <a:rPr sz="2270" spc="-5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cu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a</a:t>
            </a:r>
            <a:r>
              <a:rPr sz="2270" spc="-5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ed –</a:t>
            </a:r>
            <a:r>
              <a:rPr sz="2270" spc="-5" dirty="0">
                <a:latin typeface="Times New Roman"/>
                <a:cs typeface="Times New Roman"/>
              </a:rPr>
              <a:t> </a:t>
            </a:r>
            <a:r>
              <a:rPr sz="2270" spc="5" dirty="0">
                <a:latin typeface="Times New Roman"/>
                <a:cs typeface="Times New Roman"/>
              </a:rPr>
              <a:t>E</a:t>
            </a:r>
            <a:r>
              <a:rPr sz="2270" dirty="0">
                <a:latin typeface="Times New Roman"/>
                <a:cs typeface="Times New Roman"/>
              </a:rPr>
              <a:t>g.</a:t>
            </a:r>
            <a:r>
              <a:rPr sz="2270" spc="-45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ra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,</a:t>
            </a:r>
            <a:r>
              <a:rPr sz="2270" spc="-45" dirty="0">
                <a:latin typeface="Times New Roman"/>
                <a:cs typeface="Times New Roman"/>
              </a:rPr>
              <a:t> </a:t>
            </a:r>
            <a:r>
              <a:rPr sz="2270" spc="-79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rac</a:t>
            </a:r>
            <a:r>
              <a:rPr sz="2270" spc="-12" dirty="0">
                <a:latin typeface="Times New Roman"/>
                <a:cs typeface="Times New Roman"/>
              </a:rPr>
              <a:t>t</a:t>
            </a:r>
            <a:r>
              <a:rPr sz="2270" dirty="0">
                <a:latin typeface="Times New Roman"/>
                <a:cs typeface="Times New Roman"/>
              </a:rPr>
              <a:t>ors</a:t>
            </a:r>
            <a:endParaRPr sz="2270">
              <a:latin typeface="Times New Roman"/>
              <a:cs typeface="Times New Roman"/>
            </a:endParaRPr>
          </a:p>
          <a:p>
            <a:pPr marL="16957" marR="43586">
              <a:lnSpc>
                <a:spcPct val="95825"/>
              </a:lnSpc>
              <a:spcBef>
                <a:spcPts val="378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ive</a:t>
            </a:r>
            <a:endParaRPr sz="2670">
              <a:latin typeface="Times New Roman"/>
              <a:cs typeface="Times New Roman"/>
            </a:endParaRPr>
          </a:p>
          <a:p>
            <a:pPr marL="322184" marR="43586">
              <a:lnSpc>
                <a:spcPts val="2577"/>
              </a:lnSpc>
              <a:spcBef>
                <a:spcPts val="128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Left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hand</a:t>
            </a:r>
            <a:endParaRPr sz="2270">
              <a:latin typeface="Times New Roman"/>
              <a:cs typeface="Times New Roman"/>
            </a:endParaRPr>
          </a:p>
          <a:p>
            <a:pPr marL="322184" marR="43586">
              <a:lnSpc>
                <a:spcPts val="2564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Right </a:t>
            </a:r>
            <a:r>
              <a:rPr sz="2270" spc="5" dirty="0">
                <a:latin typeface="Times New Roman"/>
                <a:cs typeface="Times New Roman"/>
              </a:rPr>
              <a:t>H</a:t>
            </a:r>
            <a:r>
              <a:rPr sz="2270" dirty="0">
                <a:latin typeface="Times New Roman"/>
                <a:cs typeface="Times New Roman"/>
              </a:rPr>
              <a:t>and</a:t>
            </a:r>
            <a:endParaRPr sz="2270">
              <a:latin typeface="Times New Roman"/>
              <a:cs typeface="Times New Roman"/>
            </a:endParaRPr>
          </a:p>
          <a:p>
            <a:pPr marL="16957" marR="43586">
              <a:lnSpc>
                <a:spcPct val="95825"/>
              </a:lnSpc>
              <a:spcBef>
                <a:spcPts val="379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670" spc="12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670" spc="-33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ber</a:t>
            </a:r>
            <a:r>
              <a:rPr sz="2670" spc="-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67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70" spc="19" dirty="0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heels</a:t>
            </a:r>
            <a:endParaRPr sz="2670">
              <a:latin typeface="Times New Roman"/>
              <a:cs typeface="Times New Roman"/>
            </a:endParaRPr>
          </a:p>
          <a:p>
            <a:pPr marL="322184" marR="43586">
              <a:lnSpc>
                <a:spcPts val="2570"/>
              </a:lnSpc>
              <a:spcBef>
                <a:spcPts val="128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spc="-159" dirty="0">
                <a:latin typeface="Times New Roman"/>
                <a:cs typeface="Times New Roman"/>
              </a:rPr>
              <a:t>T</a:t>
            </a:r>
            <a:r>
              <a:rPr sz="2270" spc="5" dirty="0">
                <a:latin typeface="Times New Roman"/>
                <a:cs typeface="Times New Roman"/>
              </a:rPr>
              <a:t>w</a:t>
            </a:r>
            <a:r>
              <a:rPr sz="2270" dirty="0">
                <a:latin typeface="Times New Roman"/>
                <a:cs typeface="Times New Roman"/>
              </a:rPr>
              <a:t>o</a:t>
            </a:r>
            <a:r>
              <a:rPr sz="2270" spc="-7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Whee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endParaRPr sz="2270">
              <a:latin typeface="Times New Roman"/>
              <a:cs typeface="Times New Roman"/>
            </a:endParaRPr>
          </a:p>
          <a:p>
            <a:pPr marL="322184" marR="43586">
              <a:lnSpc>
                <a:spcPts val="2577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Three</a:t>
            </a:r>
            <a:r>
              <a:rPr sz="2270" spc="-72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Whee</a:t>
            </a:r>
            <a:r>
              <a:rPr sz="2270" spc="-5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endParaRPr sz="2270">
              <a:latin typeface="Times New Roman"/>
              <a:cs typeface="Times New Roman"/>
            </a:endParaRPr>
          </a:p>
          <a:p>
            <a:pPr marL="322184" marR="43586">
              <a:lnSpc>
                <a:spcPts val="2577"/>
              </a:lnSpc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Four</a:t>
            </a:r>
            <a:r>
              <a:rPr sz="2270" spc="-45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Wh</a:t>
            </a:r>
            <a:r>
              <a:rPr sz="2270" spc="-5" dirty="0">
                <a:latin typeface="Times New Roman"/>
                <a:cs typeface="Times New Roman"/>
              </a:rPr>
              <a:t>e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-12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er</a:t>
            </a:r>
            <a:endParaRPr sz="2270">
              <a:latin typeface="Times New Roman"/>
              <a:cs typeface="Times New Roman"/>
            </a:endParaRPr>
          </a:p>
          <a:p>
            <a:pPr marL="16957" marR="43586">
              <a:lnSpc>
                <a:spcPct val="95825"/>
              </a:lnSpc>
              <a:spcBef>
                <a:spcPts val="378"/>
              </a:spcBef>
            </a:pP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Bo</a:t>
            </a:r>
            <a:r>
              <a:rPr sz="2670" spc="5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670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endParaRPr sz="2670">
              <a:latin typeface="Times New Roman"/>
              <a:cs typeface="Times New Roman"/>
            </a:endParaRPr>
          </a:p>
          <a:p>
            <a:pPr marL="322184" marR="43586">
              <a:lnSpc>
                <a:spcPts val="2570"/>
              </a:lnSpc>
              <a:spcBef>
                <a:spcPts val="128"/>
              </a:spcBef>
            </a:pPr>
            <a:r>
              <a:rPr sz="2270" dirty="0">
                <a:latin typeface="Arial"/>
                <a:cs typeface="Arial"/>
                <a:hlinkClick r:id="rId2"/>
              </a:rPr>
              <a:t>• </a:t>
            </a:r>
            <a:r>
              <a:rPr sz="2270" spc="628" dirty="0">
                <a:latin typeface="Arial"/>
                <a:cs typeface="Arial"/>
                <a:hlinkClick r:id="rId2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ha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chback</a:t>
            </a:r>
            <a:endParaRPr sz="2270">
              <a:latin typeface="Times New Roman"/>
              <a:cs typeface="Times New Roman"/>
            </a:endParaRPr>
          </a:p>
          <a:p>
            <a:pPr marL="322184" marR="43586">
              <a:lnSpc>
                <a:spcPts val="2564"/>
              </a:lnSpc>
            </a:pPr>
            <a:r>
              <a:rPr sz="2270" dirty="0">
                <a:latin typeface="Arial"/>
                <a:cs typeface="Arial"/>
                <a:hlinkClick r:id="rId3"/>
              </a:rPr>
              <a:t>• </a:t>
            </a:r>
            <a:r>
              <a:rPr sz="2270" spc="628" dirty="0">
                <a:latin typeface="Arial"/>
                <a:cs typeface="Arial"/>
                <a:hlinkClick r:id="rId3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Sedan</a:t>
            </a:r>
            <a:endParaRPr sz="2270">
              <a:latin typeface="Times New Roman"/>
              <a:cs typeface="Times New Roman"/>
            </a:endParaRPr>
          </a:p>
          <a:p>
            <a:pPr marL="322184" marR="43586">
              <a:lnSpc>
                <a:spcPts val="2577"/>
              </a:lnSpc>
            </a:pPr>
            <a:r>
              <a:rPr sz="2270" dirty="0">
                <a:latin typeface="Arial"/>
                <a:cs typeface="Arial"/>
                <a:hlinkClick r:id="rId4"/>
              </a:rPr>
              <a:t>• </a:t>
            </a:r>
            <a:r>
              <a:rPr sz="2270" spc="628" dirty="0">
                <a:latin typeface="Arial"/>
                <a:cs typeface="Arial"/>
                <a:hlinkClick r:id="rId4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Conver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ti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b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es</a:t>
            </a:r>
            <a:endParaRPr sz="2270">
              <a:latin typeface="Times New Roman"/>
              <a:cs typeface="Times New Roman"/>
            </a:endParaRPr>
          </a:p>
          <a:p>
            <a:pPr marL="322184" marR="43586">
              <a:lnSpc>
                <a:spcPts val="2577"/>
              </a:lnSpc>
            </a:pPr>
            <a:r>
              <a:rPr sz="2270" dirty="0">
                <a:latin typeface="Arial"/>
                <a:cs typeface="Arial"/>
                <a:hlinkClick r:id="rId5"/>
              </a:rPr>
              <a:t>• </a:t>
            </a:r>
            <a:r>
              <a:rPr sz="2270" spc="628" dirty="0">
                <a:latin typeface="Arial"/>
                <a:cs typeface="Arial"/>
                <a:hlinkClick r:id="rId5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S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sz="2270" u="sng" spc="-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ti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on</a:t>
            </a:r>
            <a:r>
              <a:rPr sz="2270" u="sng" spc="-2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270" u="sng" spc="-179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agons</a:t>
            </a:r>
            <a:r>
              <a:rPr sz="2270" u="sng" spc="-2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-</a:t>
            </a:r>
            <a:r>
              <a:rPr sz="2270" u="sng" spc="-59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270" u="sng" spc="-246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V</a:t>
            </a:r>
            <a:r>
              <a:rPr sz="2270" u="sng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ans</a:t>
            </a:r>
            <a:endParaRPr sz="227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3604889"/>
            <a:ext cx="204033" cy="374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871"/>
              </a:lnSpc>
              <a:spcBef>
                <a:spcPts val="143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7195" y="4712719"/>
            <a:ext cx="203829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871"/>
              </a:lnSpc>
              <a:spcBef>
                <a:spcPts val="143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195" y="6149705"/>
            <a:ext cx="203829" cy="373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871"/>
              </a:lnSpc>
              <a:spcBef>
                <a:spcPts val="143"/>
              </a:spcBef>
            </a:pPr>
            <a:r>
              <a:rPr sz="267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67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7668" y="7834839"/>
            <a:ext cx="3274996" cy="324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470"/>
              </a:lnSpc>
              <a:spcBef>
                <a:spcPts val="123"/>
              </a:spcBef>
            </a:pPr>
            <a:r>
              <a:rPr sz="2270" dirty="0">
                <a:latin typeface="Arial"/>
                <a:cs typeface="Arial"/>
              </a:rPr>
              <a:t>• </a:t>
            </a:r>
            <a:r>
              <a:rPr sz="2270" spc="347" dirty="0">
                <a:latin typeface="Arial"/>
                <a:cs typeface="Arial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Spe</a:t>
            </a:r>
            <a:r>
              <a:rPr sz="2270" spc="-5" dirty="0">
                <a:latin typeface="Times New Roman"/>
                <a:cs typeface="Times New Roman"/>
              </a:rPr>
              <a:t>ci</a:t>
            </a:r>
            <a:r>
              <a:rPr sz="2270" dirty="0">
                <a:latin typeface="Times New Roman"/>
                <a:cs typeface="Times New Roman"/>
              </a:rPr>
              <a:t>al</a:t>
            </a:r>
            <a:r>
              <a:rPr sz="2270" spc="-19" dirty="0">
                <a:latin typeface="Times New Roman"/>
                <a:cs typeface="Times New Roman"/>
              </a:rPr>
              <a:t> </a:t>
            </a:r>
            <a:r>
              <a:rPr sz="2270" dirty="0">
                <a:latin typeface="Times New Roman"/>
                <a:cs typeface="Times New Roman"/>
              </a:rPr>
              <a:t>Pu</a:t>
            </a:r>
            <a:r>
              <a:rPr sz="2270" spc="-5" dirty="0">
                <a:latin typeface="Times New Roman"/>
                <a:cs typeface="Times New Roman"/>
              </a:rPr>
              <a:t>r</a:t>
            </a:r>
            <a:r>
              <a:rPr sz="2270" dirty="0">
                <a:latin typeface="Times New Roman"/>
                <a:cs typeface="Times New Roman"/>
              </a:rPr>
              <a:t>po</a:t>
            </a:r>
            <a:r>
              <a:rPr sz="2270" spc="-5" dirty="0">
                <a:latin typeface="Times New Roman"/>
                <a:cs typeface="Times New Roman"/>
              </a:rPr>
              <a:t>s</a:t>
            </a:r>
            <a:r>
              <a:rPr sz="2270" dirty="0">
                <a:latin typeface="Times New Roman"/>
                <a:cs typeface="Times New Roman"/>
              </a:rPr>
              <a:t>e</a:t>
            </a:r>
            <a:r>
              <a:rPr sz="2270" spc="-59" dirty="0">
                <a:latin typeface="Times New Roman"/>
                <a:cs typeface="Times New Roman"/>
              </a:rPr>
              <a:t> </a:t>
            </a:r>
            <a:r>
              <a:rPr sz="2270" spc="-252" dirty="0">
                <a:latin typeface="Times New Roman"/>
                <a:cs typeface="Times New Roman"/>
              </a:rPr>
              <a:t>V</a:t>
            </a:r>
            <a:r>
              <a:rPr sz="2270" dirty="0">
                <a:latin typeface="Times New Roman"/>
                <a:cs typeface="Times New Roman"/>
              </a:rPr>
              <a:t>eh</a:t>
            </a:r>
            <a:r>
              <a:rPr sz="2270" spc="-12" dirty="0">
                <a:latin typeface="Times New Roman"/>
                <a:cs typeface="Times New Roman"/>
              </a:rPr>
              <a:t>i</a:t>
            </a:r>
            <a:r>
              <a:rPr sz="2270" dirty="0">
                <a:latin typeface="Times New Roman"/>
                <a:cs typeface="Times New Roman"/>
              </a:rPr>
              <a:t>c</a:t>
            </a:r>
            <a:r>
              <a:rPr sz="2270" spc="-12" dirty="0">
                <a:latin typeface="Times New Roman"/>
                <a:cs typeface="Times New Roman"/>
              </a:rPr>
              <a:t>l</a:t>
            </a:r>
            <a:r>
              <a:rPr sz="2270" dirty="0">
                <a:latin typeface="Times New Roman"/>
                <a:cs typeface="Times New Roman"/>
              </a:rPr>
              <a:t>es</a:t>
            </a:r>
            <a:endParaRPr sz="227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5878" y="7574154"/>
            <a:ext cx="69060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2" name="object 2"/>
          <p:cNvSpPr txBox="1"/>
          <p:nvPr/>
        </p:nvSpPr>
        <p:spPr>
          <a:xfrm>
            <a:off x="9029312" y="7574154"/>
            <a:ext cx="69111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27931" y="844550"/>
            <a:ext cx="10006716" cy="739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171531" y="4280269"/>
            <a:ext cx="4164920" cy="3955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/>
          <p:nvPr/>
        </p:nvSpPr>
        <p:spPr>
          <a:xfrm>
            <a:off x="999332" y="2449311"/>
            <a:ext cx="6107550" cy="5786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 txBox="1"/>
          <p:nvPr/>
        </p:nvSpPr>
        <p:spPr>
          <a:xfrm>
            <a:off x="999332" y="920750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17688" y="2134940"/>
            <a:ext cx="3207928" cy="441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SI – Spark Igni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7687" y="2624154"/>
            <a:ext cx="3054943" cy="929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CI – Co</a:t>
            </a:r>
            <a:r>
              <a:rPr sz="2800" spc="-33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pr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ss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</a:p>
          <a:p>
            <a:pPr marL="16957" marR="61045">
              <a:lnSpc>
                <a:spcPct val="95825"/>
              </a:lnSpc>
            </a:pPr>
            <a:r>
              <a:rPr sz="2800" spc="-226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wo St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oke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42331" y="2624154"/>
            <a:ext cx="138631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Ign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7688" y="3600911"/>
            <a:ext cx="863751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Four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8222" y="3600911"/>
            <a:ext cx="1158813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St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oke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75531" y="895340"/>
            <a:ext cx="6781800" cy="362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/>
          <p:nvPr/>
        </p:nvSpPr>
        <p:spPr>
          <a:xfrm>
            <a:off x="1076888" y="4864938"/>
            <a:ext cx="5530513" cy="3588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" name="object 4"/>
          <p:cNvSpPr txBox="1"/>
          <p:nvPr/>
        </p:nvSpPr>
        <p:spPr>
          <a:xfrm>
            <a:off x="9169726" y="2210160"/>
            <a:ext cx="2097619" cy="705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Chassis &amp; Other</a:t>
            </a:r>
            <a:endParaRPr sz="2403">
              <a:latin typeface="Times New Roman"/>
              <a:cs typeface="Times New Roman"/>
            </a:endParaRPr>
          </a:p>
          <a:p>
            <a:pPr marL="16957" marR="45784">
              <a:lnSpc>
                <a:spcPct val="95825"/>
              </a:lnSpc>
            </a:pPr>
            <a:r>
              <a:rPr sz="2403" dirty="0">
                <a:latin typeface="Times New Roman"/>
                <a:cs typeface="Times New Roman"/>
              </a:rPr>
              <a:t>important Parts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1368" y="6658983"/>
            <a:ext cx="1936454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272" dirty="0">
                <a:latin typeface="Times New Roman"/>
                <a:cs typeface="Times New Roman"/>
              </a:rPr>
              <a:t>V</a:t>
            </a:r>
            <a:r>
              <a:rPr sz="2403" dirty="0">
                <a:latin typeface="Times New Roman"/>
                <a:cs typeface="Times New Roman"/>
              </a:rPr>
              <a:t>eh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c</a:t>
            </a:r>
            <a:r>
              <a:rPr sz="2403" spc="5" dirty="0">
                <a:latin typeface="Times New Roman"/>
                <a:cs typeface="Times New Roman"/>
              </a:rPr>
              <a:t>l</a:t>
            </a:r>
            <a:r>
              <a:rPr sz="2403" dirty="0">
                <a:latin typeface="Times New Roman"/>
                <a:cs typeface="Times New Roman"/>
              </a:rPr>
              <a:t>e B</a:t>
            </a:r>
            <a:r>
              <a:rPr sz="2403" spc="-5" dirty="0">
                <a:latin typeface="Times New Roman"/>
                <a:cs typeface="Times New Roman"/>
              </a:rPr>
              <a:t>O</a:t>
            </a:r>
            <a:r>
              <a:rPr sz="2403" dirty="0">
                <a:latin typeface="Times New Roman"/>
                <a:cs typeface="Times New Roman"/>
              </a:rPr>
              <a:t>DY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70731" y="14541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UNIT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-I</a:t>
            </a:r>
            <a:endParaRPr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770731" y="7778750"/>
            <a:ext cx="10668000" cy="440897"/>
          </a:xfrm>
          <a:prstGeom prst="rect">
            <a:avLst/>
          </a:prstGeom>
        </p:spPr>
        <p:txBody>
          <a:bodyPr wrap="square" lIns="0" tIns="0" rIns="0" bIns="0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57" algn="ctr">
              <a:lnSpc>
                <a:spcPts val="3405"/>
              </a:lnSpc>
              <a:spcBef>
                <a:spcPts val="170"/>
              </a:spcBef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Chassis</a:t>
            </a:r>
            <a:endParaRPr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94210" name="Picture 2" descr="Image result for chassis in automobile engine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531" y="244475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5418931" y="795242"/>
            <a:ext cx="5832919" cy="759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9048690" y="2872653"/>
            <a:ext cx="610473" cy="417157"/>
          </a:xfrm>
          <a:custGeom>
            <a:avLst/>
            <a:gdLst/>
            <a:ahLst/>
            <a:cxnLst/>
            <a:rect l="l" t="t" r="r" b="b"/>
            <a:pathLst>
              <a:path w="457200" h="312420">
                <a:moveTo>
                  <a:pt x="0" y="312420"/>
                </a:moveTo>
                <a:lnTo>
                  <a:pt x="457200" y="312420"/>
                </a:lnTo>
                <a:lnTo>
                  <a:pt x="45720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5" name="object 15"/>
          <p:cNvSpPr txBox="1"/>
          <p:nvPr/>
        </p:nvSpPr>
        <p:spPr>
          <a:xfrm>
            <a:off x="913254" y="795243"/>
            <a:ext cx="2803841" cy="96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 smtClean="0">
                <a:latin typeface="Arial"/>
                <a:cs typeface="Arial"/>
              </a:rPr>
              <a:t>Chass</a:t>
            </a:r>
            <a:r>
              <a:rPr sz="5875" spc="19" dirty="0" smtClean="0">
                <a:latin typeface="Arial"/>
                <a:cs typeface="Arial"/>
              </a:rPr>
              <a:t>i</a:t>
            </a:r>
            <a:r>
              <a:rPr sz="5875" dirty="0" smtClean="0">
                <a:latin typeface="Arial"/>
                <a:cs typeface="Arial"/>
              </a:rPr>
              <a:t>s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48690" y="2872653"/>
            <a:ext cx="610473" cy="417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  <p:sp>
        <p:nvSpPr>
          <p:cNvPr id="18" name="TextBox 17"/>
          <p:cNvSpPr txBox="1"/>
          <p:nvPr/>
        </p:nvSpPr>
        <p:spPr>
          <a:xfrm>
            <a:off x="913254" y="1727201"/>
            <a:ext cx="3134077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059" marR="112018">
              <a:lnSpc>
                <a:spcPct val="200000"/>
              </a:lnSpc>
              <a:spcBef>
                <a:spcPts val="3705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Main S</a:t>
            </a:r>
            <a:r>
              <a:rPr lang="en-US" sz="2800" spc="12" dirty="0" smtClean="0">
                <a:latin typeface="Times New Roman"/>
                <a:cs typeface="Times New Roman"/>
              </a:rPr>
              <a:t>u</a:t>
            </a:r>
            <a:r>
              <a:rPr lang="en-US" sz="2800" dirty="0" smtClean="0">
                <a:latin typeface="Times New Roman"/>
                <a:cs typeface="Times New Roman"/>
              </a:rPr>
              <a:t>p</a:t>
            </a:r>
            <a:r>
              <a:rPr lang="en-US" sz="2800" spc="12" dirty="0" smtClean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spc="12" dirty="0" smtClean="0">
                <a:latin typeface="Times New Roman"/>
                <a:cs typeface="Times New Roman"/>
              </a:rPr>
              <a:t>r</a:t>
            </a:r>
            <a:r>
              <a:rPr lang="en-US" sz="2800" spc="-12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ing St</a:t>
            </a:r>
            <a:r>
              <a:rPr lang="en-US" sz="2800" spc="12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uctu</a:t>
            </a:r>
            <a:r>
              <a:rPr lang="en-US" sz="2800" spc="5" dirty="0" smtClean="0">
                <a:latin typeface="Times New Roman"/>
                <a:cs typeface="Times New Roman"/>
              </a:rPr>
              <a:t>r</a:t>
            </a:r>
            <a:r>
              <a:rPr lang="en-US" sz="2800" dirty="0" smtClean="0">
                <a:latin typeface="Times New Roman"/>
                <a:cs typeface="Times New Roman"/>
              </a:rPr>
              <a:t>e of vehicle consist of almost all major parts except automobile body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44740" y="1143692"/>
            <a:ext cx="4469681" cy="811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solidFill>
                  <a:srgbClr val="FF0000"/>
                </a:solidFill>
                <a:latin typeface="Times New Roman"/>
                <a:cs typeface="Times New Roman"/>
              </a:rPr>
              <a:t>Key co</a:t>
            </a:r>
            <a:r>
              <a:rPr sz="3204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204" dirty="0">
                <a:solidFill>
                  <a:srgbClr val="FF0000"/>
                </a:solidFill>
                <a:latin typeface="Times New Roman"/>
                <a:cs typeface="Times New Roman"/>
              </a:rPr>
              <a:t>ponent</a:t>
            </a:r>
            <a:r>
              <a:rPr sz="3204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4" dirty="0">
                <a:solidFill>
                  <a:srgbClr val="FF0000"/>
                </a:solidFill>
                <a:latin typeface="Times New Roman"/>
                <a:cs typeface="Times New Roman"/>
              </a:rPr>
              <a:t>of Chass</a:t>
            </a:r>
            <a:r>
              <a:rPr sz="3204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3204">
              <a:latin typeface="Times New Roman"/>
              <a:cs typeface="Times New Roman"/>
            </a:endParaRPr>
          </a:p>
          <a:p>
            <a:pPr marL="16957" marR="61045">
              <a:lnSpc>
                <a:spcPct val="95825"/>
              </a:lnSpc>
            </a:pPr>
            <a:r>
              <a:rPr sz="2403" b="1" dirty="0">
                <a:latin typeface="Times New Roman"/>
                <a:cs typeface="Times New Roman"/>
              </a:rPr>
              <a:t>F</a:t>
            </a:r>
            <a:r>
              <a:rPr sz="2403" b="1" spc="5" dirty="0">
                <a:latin typeface="Times New Roman"/>
                <a:cs typeface="Times New Roman"/>
              </a:rPr>
              <a:t>r</a:t>
            </a:r>
            <a:r>
              <a:rPr sz="2403" b="1" dirty="0">
                <a:latin typeface="Times New Roman"/>
                <a:cs typeface="Times New Roman"/>
              </a:rPr>
              <a:t>ame</a:t>
            </a:r>
            <a:r>
              <a:rPr sz="2403" b="1" spc="-12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Have</a:t>
            </a:r>
            <a:r>
              <a:rPr sz="2403" spc="12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3 di</a:t>
            </a:r>
            <a:r>
              <a:rPr sz="2403" spc="-39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fe</a:t>
            </a:r>
            <a:r>
              <a:rPr sz="2403" spc="5" dirty="0">
                <a:latin typeface="Times New Roman"/>
                <a:cs typeface="Times New Roman"/>
              </a:rPr>
              <a:t>r</a:t>
            </a:r>
            <a:r>
              <a:rPr sz="2403" dirty="0">
                <a:latin typeface="Times New Roman"/>
                <a:cs typeface="Times New Roman"/>
              </a:rPr>
              <a:t>ent</a:t>
            </a:r>
            <a:r>
              <a:rPr sz="2403" spc="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t</a:t>
            </a:r>
            <a:r>
              <a:rPr sz="2403" spc="33" dirty="0">
                <a:latin typeface="Times New Roman"/>
                <a:cs typeface="Times New Roman"/>
              </a:rPr>
              <a:t>y</a:t>
            </a:r>
            <a:r>
              <a:rPr sz="2403" dirty="0">
                <a:latin typeface="Times New Roman"/>
                <a:cs typeface="Times New Roman"/>
              </a:rPr>
              <a:t>pes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0323" y="1143692"/>
            <a:ext cx="368046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spc="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2712" y="1143692"/>
            <a:ext cx="1247535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dirty="0">
                <a:solidFill>
                  <a:srgbClr val="FF0000"/>
                </a:solidFill>
                <a:latin typeface="Times New Roman"/>
                <a:cs typeface="Times New Roman"/>
              </a:rPr>
              <a:t>Frame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5213" y="1982552"/>
            <a:ext cx="308628" cy="1071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1.</a:t>
            </a:r>
            <a:endParaRPr sz="2403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</a:pPr>
            <a:r>
              <a:rPr sz="2403" dirty="0">
                <a:latin typeface="Times New Roman"/>
                <a:cs typeface="Times New Roman"/>
              </a:rPr>
              <a:t>2.</a:t>
            </a:r>
            <a:endParaRPr sz="2403">
              <a:latin typeface="Times New Roman"/>
              <a:cs typeface="Times New Roman"/>
            </a:endParaRPr>
          </a:p>
          <a:p>
            <a:pPr marL="16957" marR="40">
              <a:lnSpc>
                <a:spcPct val="95825"/>
              </a:lnSpc>
              <a:spcBef>
                <a:spcPts val="120"/>
              </a:spcBef>
            </a:pPr>
            <a:r>
              <a:rPr sz="2403" dirty="0">
                <a:latin typeface="Times New Roman"/>
                <a:cs typeface="Times New Roman"/>
              </a:rPr>
              <a:t>3.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2980" y="1982552"/>
            <a:ext cx="2588724" cy="1071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45844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Conven</a:t>
            </a:r>
            <a:r>
              <a:rPr sz="2403" spc="5" dirty="0">
                <a:latin typeface="Times New Roman"/>
                <a:cs typeface="Times New Roman"/>
              </a:rPr>
              <a:t>t</a:t>
            </a:r>
            <a:r>
              <a:rPr sz="2403" dirty="0">
                <a:latin typeface="Times New Roman"/>
                <a:cs typeface="Times New Roman"/>
              </a:rPr>
              <a:t>ion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l</a:t>
            </a:r>
            <a:r>
              <a:rPr sz="2403" spc="-12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fr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spc="-12" dirty="0">
                <a:latin typeface="Times New Roman"/>
                <a:cs typeface="Times New Roman"/>
              </a:rPr>
              <a:t>m</a:t>
            </a:r>
            <a:r>
              <a:rPr sz="2403" dirty="0">
                <a:latin typeface="Times New Roman"/>
                <a:cs typeface="Times New Roman"/>
              </a:rPr>
              <a:t>e</a:t>
            </a:r>
            <a:endParaRPr sz="2403">
              <a:latin typeface="Times New Roman"/>
              <a:cs typeface="Times New Roman"/>
            </a:endParaRPr>
          </a:p>
          <a:p>
            <a:pPr marL="16957" marR="45844">
              <a:lnSpc>
                <a:spcPct val="95825"/>
              </a:lnSpc>
            </a:pPr>
            <a:r>
              <a:rPr sz="2403" dirty="0">
                <a:latin typeface="Times New Roman"/>
                <a:cs typeface="Times New Roman"/>
              </a:rPr>
              <a:t>Int</a:t>
            </a:r>
            <a:r>
              <a:rPr sz="2403" spc="5" dirty="0">
                <a:latin typeface="Times New Roman"/>
                <a:cs typeface="Times New Roman"/>
              </a:rPr>
              <a:t>e</a:t>
            </a:r>
            <a:r>
              <a:rPr sz="2403" dirty="0">
                <a:latin typeface="Times New Roman"/>
                <a:cs typeface="Times New Roman"/>
              </a:rPr>
              <a:t>gr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l</a:t>
            </a:r>
            <a:r>
              <a:rPr sz="2403" spc="-12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Fra</a:t>
            </a:r>
            <a:r>
              <a:rPr sz="2403" spc="-5" dirty="0">
                <a:latin typeface="Times New Roman"/>
                <a:cs typeface="Times New Roman"/>
              </a:rPr>
              <a:t>m</a:t>
            </a:r>
            <a:r>
              <a:rPr sz="2403" dirty="0">
                <a:latin typeface="Times New Roman"/>
                <a:cs typeface="Times New Roman"/>
              </a:rPr>
              <a:t>e</a:t>
            </a:r>
            <a:endParaRPr sz="2403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120"/>
              </a:spcBef>
            </a:pPr>
            <a:r>
              <a:rPr sz="2403" spc="-5" dirty="0">
                <a:latin typeface="Times New Roman"/>
                <a:cs typeface="Times New Roman"/>
              </a:rPr>
              <a:t>S</a:t>
            </a:r>
            <a:r>
              <a:rPr sz="2403" dirty="0">
                <a:latin typeface="Times New Roman"/>
                <a:cs typeface="Times New Roman"/>
              </a:rPr>
              <a:t>e</a:t>
            </a:r>
            <a:r>
              <a:rPr sz="2403" spc="-5" dirty="0">
                <a:latin typeface="Times New Roman"/>
                <a:cs typeface="Times New Roman"/>
              </a:rPr>
              <a:t>m</a:t>
            </a:r>
            <a:r>
              <a:rPr sz="2403" dirty="0">
                <a:latin typeface="Times New Roman"/>
                <a:cs typeface="Times New Roman"/>
              </a:rPr>
              <a:t>i</a:t>
            </a:r>
            <a:r>
              <a:rPr sz="2403" spc="12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Integr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l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spc="-5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ra</a:t>
            </a:r>
            <a:r>
              <a:rPr sz="2403" spc="-5" dirty="0">
                <a:latin typeface="Times New Roman"/>
                <a:cs typeface="Times New Roman"/>
              </a:rPr>
              <a:t>m</a:t>
            </a:r>
            <a:r>
              <a:rPr sz="2403" dirty="0">
                <a:latin typeface="Times New Roman"/>
                <a:cs typeface="Times New Roman"/>
              </a:rPr>
              <a:t>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6258" y="3380849"/>
            <a:ext cx="3508320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b="1" dirty="0">
                <a:solidFill>
                  <a:srgbClr val="FF0000"/>
                </a:solidFill>
                <a:latin typeface="Times New Roman"/>
                <a:cs typeface="Times New Roman"/>
              </a:rPr>
              <a:t>Fu</a:t>
            </a:r>
            <a:r>
              <a:rPr sz="3204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4" b="1" dirty="0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sz="3204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4" b="1" dirty="0">
                <a:solidFill>
                  <a:srgbClr val="FF0000"/>
                </a:solidFill>
                <a:latin typeface="Times New Roman"/>
                <a:cs typeface="Times New Roman"/>
              </a:rPr>
              <a:t>ons of </a:t>
            </a:r>
            <a:r>
              <a:rPr sz="3204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204" b="1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3204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204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4741" y="4121150"/>
            <a:ext cx="10320013" cy="419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spc="-226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o suppo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t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 co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ponents &amp;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body</a:t>
            </a:r>
          </a:p>
          <a:p>
            <a:pPr marL="322184" marR="1329" indent="-305227">
              <a:lnSpc>
                <a:spcPts val="3071"/>
              </a:lnSpc>
              <a:spcBef>
                <a:spcPts val="1238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spc="-159" dirty="0">
                <a:latin typeface="Times New Roman"/>
                <a:cs typeface="Times New Roman"/>
              </a:rPr>
              <a:t>W</a:t>
            </a:r>
            <a:r>
              <a:rPr sz="3204" dirty="0">
                <a:latin typeface="Times New Roman"/>
                <a:cs typeface="Times New Roman"/>
              </a:rPr>
              <a:t>i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hst</a:t>
            </a:r>
            <a:r>
              <a:rPr sz="3204" spc="5" dirty="0">
                <a:latin typeface="Times New Roman"/>
                <a:cs typeface="Times New Roman"/>
              </a:rPr>
              <a:t>a</a:t>
            </a:r>
            <a:r>
              <a:rPr sz="3204" dirty="0">
                <a:latin typeface="Times New Roman"/>
                <a:cs typeface="Times New Roman"/>
              </a:rPr>
              <a:t>nd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the sta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ic</a:t>
            </a:r>
            <a:r>
              <a:rPr sz="3204" spc="-5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&amp; dyn</a:t>
            </a:r>
            <a:r>
              <a:rPr sz="3204" spc="5" dirty="0">
                <a:latin typeface="Times New Roman"/>
                <a:cs typeface="Times New Roman"/>
              </a:rPr>
              <a:t>a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ic load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d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spc="-72" dirty="0">
                <a:latin typeface="Times New Roman"/>
                <a:cs typeface="Times New Roman"/>
              </a:rPr>
              <a:t>f</a:t>
            </a:r>
            <a:r>
              <a:rPr sz="3204" dirty="0">
                <a:latin typeface="Times New Roman"/>
                <a:cs typeface="Times New Roman"/>
              </a:rPr>
              <a:t>ferent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co</a:t>
            </a:r>
            <a:r>
              <a:rPr sz="3204" spc="-19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ponents of </a:t>
            </a:r>
            <a:r>
              <a:rPr sz="3204" spc="5" dirty="0">
                <a:latin typeface="Times New Roman"/>
                <a:cs typeface="Times New Roman"/>
              </a:rPr>
              <a:t>c</a:t>
            </a:r>
            <a:r>
              <a:rPr sz="3204" dirty="0">
                <a:latin typeface="Times New Roman"/>
                <a:cs typeface="Times New Roman"/>
              </a:rPr>
              <a:t>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</a:p>
          <a:p>
            <a:pPr marL="16957">
              <a:lnSpc>
                <a:spcPct val="95825"/>
              </a:lnSpc>
              <a:spcBef>
                <a:spcPts val="648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spc="-234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o </a:t>
            </a:r>
            <a:r>
              <a:rPr sz="3204" spc="-5" dirty="0">
                <a:latin typeface="Times New Roman"/>
                <a:cs typeface="Times New Roman"/>
              </a:rPr>
              <a:t>w</a:t>
            </a:r>
            <a:r>
              <a:rPr sz="3204" dirty="0">
                <a:latin typeface="Times New Roman"/>
                <a:cs typeface="Times New Roman"/>
              </a:rPr>
              <a:t>i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hstand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load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body</a:t>
            </a:r>
          </a:p>
          <a:p>
            <a:pPr marL="16957">
              <a:lnSpc>
                <a:spcPct val="95825"/>
              </a:lnSpc>
              <a:spcBef>
                <a:spcPts val="709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spc="-226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o ca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ry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load</a:t>
            </a:r>
          </a:p>
          <a:p>
            <a:pPr marL="16957">
              <a:lnSpc>
                <a:spcPct val="95825"/>
              </a:lnSpc>
              <a:spcBef>
                <a:spcPts val="706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spc="-226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o with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tand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st</a:t>
            </a:r>
            <a:r>
              <a:rPr sz="3204" spc="12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ess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s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caus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due to uneven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ro</a:t>
            </a:r>
            <a:r>
              <a:rPr sz="3204" spc="5" dirty="0">
                <a:latin typeface="Times New Roman"/>
                <a:cs typeface="Times New Roman"/>
              </a:rPr>
              <a:t>a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condi</a:t>
            </a:r>
            <a:r>
              <a:rPr sz="3204" spc="12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ions.</a:t>
            </a:r>
          </a:p>
          <a:p>
            <a:pPr marL="16957">
              <a:lnSpc>
                <a:spcPts val="3598"/>
              </a:lnSpc>
              <a:spcBef>
                <a:spcPts val="903"/>
              </a:spcBef>
            </a:pPr>
            <a:r>
              <a:rPr sz="4807" baseline="-2415" dirty="0">
                <a:latin typeface="Arial"/>
                <a:cs typeface="Arial"/>
              </a:rPr>
              <a:t>•</a:t>
            </a:r>
            <a:r>
              <a:rPr sz="4807" spc="393" baseline="-2415" dirty="0">
                <a:latin typeface="Arial"/>
                <a:cs typeface="Arial"/>
              </a:rPr>
              <a:t> </a:t>
            </a:r>
            <a:r>
              <a:rPr sz="4807" spc="-226" baseline="-2415" dirty="0">
                <a:latin typeface="Times New Roman"/>
                <a:cs typeface="Times New Roman"/>
              </a:rPr>
              <a:t>T</a:t>
            </a:r>
            <a:r>
              <a:rPr sz="4807" baseline="-2415" dirty="0">
                <a:latin typeface="Times New Roman"/>
                <a:cs typeface="Times New Roman"/>
              </a:rPr>
              <a:t>o with</a:t>
            </a:r>
            <a:r>
              <a:rPr sz="4807" spc="5" baseline="-2415" dirty="0">
                <a:latin typeface="Times New Roman"/>
                <a:cs typeface="Times New Roman"/>
              </a:rPr>
              <a:t>s</a:t>
            </a:r>
            <a:r>
              <a:rPr sz="4807" baseline="-2415" dirty="0">
                <a:latin typeface="Times New Roman"/>
                <a:cs typeface="Times New Roman"/>
              </a:rPr>
              <a:t>tand</a:t>
            </a:r>
            <a:r>
              <a:rPr sz="4807" spc="-19" baseline="-2415" dirty="0">
                <a:latin typeface="Times New Roman"/>
                <a:cs typeface="Times New Roman"/>
              </a:rPr>
              <a:t> </a:t>
            </a:r>
            <a:r>
              <a:rPr sz="4807" baseline="-2415" dirty="0">
                <a:latin typeface="Times New Roman"/>
                <a:cs typeface="Times New Roman"/>
              </a:rPr>
              <a:t>force</a:t>
            </a:r>
            <a:r>
              <a:rPr sz="4807" spc="-12" baseline="-2415" dirty="0">
                <a:latin typeface="Times New Roman"/>
                <a:cs typeface="Times New Roman"/>
              </a:rPr>
              <a:t> </a:t>
            </a:r>
            <a:r>
              <a:rPr sz="4807" baseline="-2415" dirty="0">
                <a:latin typeface="Times New Roman"/>
                <a:cs typeface="Times New Roman"/>
              </a:rPr>
              <a:t>caus</a:t>
            </a:r>
            <a:r>
              <a:rPr sz="4807" spc="5" baseline="-2415" dirty="0">
                <a:latin typeface="Times New Roman"/>
                <a:cs typeface="Times New Roman"/>
              </a:rPr>
              <a:t>e</a:t>
            </a:r>
            <a:r>
              <a:rPr sz="4807" baseline="-2415" dirty="0">
                <a:latin typeface="Times New Roman"/>
                <a:cs typeface="Times New Roman"/>
              </a:rPr>
              <a:t>d</a:t>
            </a:r>
            <a:r>
              <a:rPr sz="4807" spc="-12" baseline="-2415" dirty="0">
                <a:latin typeface="Times New Roman"/>
                <a:cs typeface="Times New Roman"/>
              </a:rPr>
              <a:t> </a:t>
            </a:r>
            <a:r>
              <a:rPr sz="4807" baseline="-2415" dirty="0">
                <a:latin typeface="Times New Roman"/>
                <a:cs typeface="Times New Roman"/>
              </a:rPr>
              <a:t>due to turn</a:t>
            </a:r>
            <a:r>
              <a:rPr sz="4807" spc="5" baseline="-2415" dirty="0">
                <a:latin typeface="Times New Roman"/>
                <a:cs typeface="Times New Roman"/>
              </a:rPr>
              <a:t>i</a:t>
            </a:r>
            <a:r>
              <a:rPr sz="4807" baseline="-2415" dirty="0">
                <a:latin typeface="Times New Roman"/>
                <a:cs typeface="Times New Roman"/>
              </a:rPr>
              <a:t>ng</a:t>
            </a:r>
            <a:r>
              <a:rPr sz="4807" spc="-33" baseline="-2415" dirty="0">
                <a:latin typeface="Times New Roman"/>
                <a:cs typeface="Times New Roman"/>
              </a:rPr>
              <a:t> </a:t>
            </a:r>
            <a:r>
              <a:rPr sz="4807" baseline="-2415" dirty="0">
                <a:latin typeface="Times New Roman"/>
                <a:cs typeface="Times New Roman"/>
              </a:rPr>
              <a:t>of </a:t>
            </a:r>
            <a:r>
              <a:rPr sz="4807" spc="5" baseline="-2415" dirty="0">
                <a:latin typeface="Times New Roman"/>
                <a:cs typeface="Times New Roman"/>
              </a:rPr>
              <a:t>t</a:t>
            </a:r>
            <a:r>
              <a:rPr sz="4807" baseline="-2415" dirty="0">
                <a:latin typeface="Times New Roman"/>
                <a:cs typeface="Times New Roman"/>
              </a:rPr>
              <a:t>he</a:t>
            </a:r>
            <a:r>
              <a:rPr sz="4807" spc="-25" baseline="-2415" dirty="0">
                <a:latin typeface="Times New Roman"/>
                <a:cs typeface="Times New Roman"/>
              </a:rPr>
              <a:t> </a:t>
            </a:r>
            <a:r>
              <a:rPr sz="4807" baseline="-2415" dirty="0">
                <a:latin typeface="Times New Roman"/>
                <a:cs typeface="Times New Roman"/>
              </a:rPr>
              <a:t>vehi</a:t>
            </a:r>
            <a:r>
              <a:rPr sz="4807" spc="5" baseline="-2415" dirty="0">
                <a:latin typeface="Times New Roman"/>
                <a:cs typeface="Times New Roman"/>
              </a:rPr>
              <a:t>c</a:t>
            </a:r>
            <a:r>
              <a:rPr sz="4807" baseline="-2415" dirty="0">
                <a:latin typeface="Times New Roman"/>
                <a:cs typeface="Times New Roman"/>
              </a:rPr>
              <a:t>les</a:t>
            </a:r>
            <a:r>
              <a:rPr sz="4807" spc="-19" baseline="-2415" dirty="0">
                <a:latin typeface="Times New Roman"/>
                <a:cs typeface="Times New Roman"/>
              </a:rPr>
              <a:t> </a:t>
            </a:r>
            <a:r>
              <a:rPr sz="4807" baseline="-2415" dirty="0">
                <a:latin typeface="Times New Roman"/>
                <a:cs typeface="Times New Roman"/>
              </a:rPr>
              <a:t>&amp;</a:t>
            </a:r>
            <a:endParaRPr sz="3204" dirty="0">
              <a:latin typeface="Times New Roman"/>
              <a:cs typeface="Times New Roman"/>
            </a:endParaRPr>
          </a:p>
          <a:p>
            <a:pPr marL="322184">
              <a:lnSpc>
                <a:spcPts val="3178"/>
              </a:lnSpc>
            </a:pPr>
            <a:r>
              <a:rPr sz="4807" baseline="1207" dirty="0">
                <a:latin typeface="Times New Roman"/>
                <a:cs typeface="Times New Roman"/>
              </a:rPr>
              <a:t>sudden braking</a:t>
            </a:r>
            <a:r>
              <a:rPr sz="4807" spc="-25" baseline="1207" dirty="0">
                <a:latin typeface="Times New Roman"/>
                <a:cs typeface="Times New Roman"/>
              </a:rPr>
              <a:t> </a:t>
            </a:r>
            <a:r>
              <a:rPr sz="4807" baseline="1207" dirty="0">
                <a:latin typeface="Times New Roman"/>
                <a:cs typeface="Times New Roman"/>
              </a:rPr>
              <a:t>or </a:t>
            </a:r>
            <a:r>
              <a:rPr sz="4807" baseline="1207" dirty="0" smtClean="0">
                <a:latin typeface="Times New Roman"/>
                <a:cs typeface="Times New Roman"/>
              </a:rPr>
              <a:t>acc</a:t>
            </a:r>
            <a:r>
              <a:rPr sz="4807" spc="5" baseline="1207" dirty="0" smtClean="0">
                <a:latin typeface="Times New Roman"/>
                <a:cs typeface="Times New Roman"/>
              </a:rPr>
              <a:t>e</a:t>
            </a:r>
            <a:r>
              <a:rPr sz="4807" baseline="1207" dirty="0" smtClean="0">
                <a:latin typeface="Times New Roman"/>
                <a:cs typeface="Times New Roman"/>
              </a:rPr>
              <a:t>lera</a:t>
            </a:r>
            <a:r>
              <a:rPr sz="4807" spc="-12" baseline="1207" dirty="0" smtClean="0">
                <a:latin typeface="Times New Roman"/>
                <a:cs typeface="Times New Roman"/>
              </a:rPr>
              <a:t>t</a:t>
            </a:r>
            <a:r>
              <a:rPr sz="4807" spc="-5" baseline="1207" dirty="0" smtClean="0">
                <a:latin typeface="Times New Roman"/>
                <a:cs typeface="Times New Roman"/>
              </a:rPr>
              <a:t>i</a:t>
            </a:r>
            <a:r>
              <a:rPr sz="4807" baseline="1207" dirty="0" smtClean="0">
                <a:latin typeface="Times New Roman"/>
                <a:cs typeface="Times New Roman"/>
              </a:rPr>
              <a:t>on.</a:t>
            </a:r>
            <a:endParaRPr sz="1602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6931" y="920750"/>
            <a:ext cx="8991600" cy="723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9331" y="661893"/>
            <a:ext cx="10210800" cy="693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the Mechanical Department: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“To impart technical education for facing challenges with humane approach for sustainable development in Mechanical Engineering.”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Mechanical Department: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an environment for technical knowledge gain for overall development of students.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create awareness and provide environment for research.</a:t>
            </a:r>
            <a:endParaRPr lang="en-US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instill spirit, commitment and develop skills in students for socio economic development.</a:t>
            </a:r>
            <a:endParaRPr lang="en-US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guide students for adopting engineering approach to conserve natural resources.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1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 rot="5400000">
            <a:off x="2388415" y="48326"/>
            <a:ext cx="7263191" cy="9431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6" name="object 6"/>
          <p:cNvSpPr/>
          <p:nvPr/>
        </p:nvSpPr>
        <p:spPr>
          <a:xfrm rot="5400000">
            <a:off x="10005198" y="4204656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/>
          <p:nvPr/>
        </p:nvSpPr>
        <p:spPr>
          <a:xfrm rot="5400000">
            <a:off x="10005198" y="4204656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 rot="5400000">
            <a:off x="-326850" y="4208547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9" name="object 9"/>
          <p:cNvSpPr/>
          <p:nvPr/>
        </p:nvSpPr>
        <p:spPr>
          <a:xfrm rot="5400000">
            <a:off x="-326850" y="4208547"/>
            <a:ext cx="2476486" cy="785475"/>
          </a:xfrm>
          <a:custGeom>
            <a:avLst/>
            <a:gdLst/>
            <a:ahLst/>
            <a:cxnLst/>
            <a:rect l="l" t="t" r="r" b="b"/>
            <a:pathLst>
              <a:path w="1854708" h="588264">
                <a:moveTo>
                  <a:pt x="1854708" y="588264"/>
                </a:moveTo>
                <a:lnTo>
                  <a:pt x="1854708" y="0"/>
                </a:lnTo>
                <a:lnTo>
                  <a:pt x="0" y="0"/>
                </a:lnTo>
                <a:lnTo>
                  <a:pt x="0" y="588264"/>
                </a:lnTo>
                <a:lnTo>
                  <a:pt x="1854708" y="58826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" name="object 4"/>
          <p:cNvSpPr txBox="1"/>
          <p:nvPr/>
        </p:nvSpPr>
        <p:spPr>
          <a:xfrm>
            <a:off x="8582181" y="-583794"/>
            <a:ext cx="357977" cy="224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r>
            <a:endParaRPr sz="160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 rot="5400000">
            <a:off x="-326850" y="4208547"/>
            <a:ext cx="2476486" cy="785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2"/>
              </a:lnSpc>
              <a:spcBef>
                <a:spcPts val="127"/>
              </a:spcBef>
            </a:pPr>
            <a:endParaRPr sz="1602"/>
          </a:p>
          <a:p>
            <a:pPr marL="792372" marR="789150" algn="ctr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REAR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 rot="5400000">
            <a:off x="10005198" y="4204656"/>
            <a:ext cx="2476486" cy="785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02"/>
              </a:lnSpc>
              <a:spcBef>
                <a:spcPts val="117"/>
              </a:spcBef>
            </a:pPr>
            <a:endParaRPr sz="1602"/>
          </a:p>
          <a:p>
            <a:pPr marL="738647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4502" y="1377950"/>
            <a:ext cx="10420776" cy="6947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6931" y="920750"/>
            <a:ext cx="10448347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36670" y="2145865"/>
            <a:ext cx="10530661" cy="25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 txBox="1"/>
          <p:nvPr/>
        </p:nvSpPr>
        <p:spPr>
          <a:xfrm>
            <a:off x="1240993" y="926340"/>
            <a:ext cx="2303477" cy="78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159" y="926340"/>
            <a:ext cx="2095863" cy="78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Cross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699" y="926340"/>
            <a:ext cx="3009961" cy="78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Sections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174" y="5481563"/>
            <a:ext cx="8106879" cy="577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Channel</a:t>
            </a:r>
            <a:r>
              <a:rPr sz="4273" b="1" spc="-33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Secti</a:t>
            </a:r>
            <a:r>
              <a:rPr sz="4273" b="1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4273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– G</a:t>
            </a:r>
            <a:r>
              <a:rPr sz="4273" spc="5" dirty="0">
                <a:latin typeface="Times New Roman"/>
                <a:cs typeface="Times New Roman"/>
              </a:rPr>
              <a:t>o</a:t>
            </a:r>
            <a:r>
              <a:rPr sz="4273" dirty="0">
                <a:latin typeface="Times New Roman"/>
                <a:cs typeface="Times New Roman"/>
              </a:rPr>
              <a:t>od</a:t>
            </a:r>
            <a:r>
              <a:rPr sz="4273" spc="-25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Resist</a:t>
            </a:r>
            <a:r>
              <a:rPr sz="4273" spc="5" dirty="0">
                <a:latin typeface="Times New Roman"/>
                <a:cs typeface="Times New Roman"/>
              </a:rPr>
              <a:t>a</a:t>
            </a:r>
            <a:r>
              <a:rPr sz="4273" dirty="0">
                <a:latin typeface="Times New Roman"/>
                <a:cs typeface="Times New Roman"/>
              </a:rPr>
              <a:t>n</a:t>
            </a:r>
            <a:r>
              <a:rPr sz="4273" spc="12" dirty="0">
                <a:latin typeface="Times New Roman"/>
                <a:cs typeface="Times New Roman"/>
              </a:rPr>
              <a:t>c</a:t>
            </a:r>
            <a:r>
              <a:rPr sz="4273" dirty="0">
                <a:latin typeface="Times New Roman"/>
                <a:cs typeface="Times New Roman"/>
              </a:rPr>
              <a:t>e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7470" y="5481563"/>
            <a:ext cx="2516892" cy="577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dirty="0">
                <a:latin typeface="Times New Roman"/>
                <a:cs typeface="Times New Roman"/>
              </a:rPr>
              <a:t>to Bendi</a:t>
            </a:r>
            <a:r>
              <a:rPr sz="4273" spc="12" dirty="0">
                <a:latin typeface="Times New Roman"/>
                <a:cs typeface="Times New Roman"/>
              </a:rPr>
              <a:t>n</a:t>
            </a:r>
            <a:r>
              <a:rPr sz="4273" dirty="0">
                <a:latin typeface="Times New Roman"/>
                <a:cs typeface="Times New Roman"/>
              </a:rPr>
              <a:t>g</a:t>
            </a:r>
            <a:endParaRPr sz="427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173" y="6132407"/>
            <a:ext cx="10600166" cy="188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500"/>
              </a:lnSpc>
              <a:spcBef>
                <a:spcPts val="224"/>
              </a:spcBef>
            </a:pP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Box</a:t>
            </a:r>
            <a:r>
              <a:rPr sz="4273" b="1" spc="-1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Section</a:t>
            </a:r>
            <a:r>
              <a:rPr sz="4273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– Go</a:t>
            </a:r>
            <a:r>
              <a:rPr sz="4273" spc="5" dirty="0">
                <a:latin typeface="Times New Roman"/>
                <a:cs typeface="Times New Roman"/>
              </a:rPr>
              <a:t>o</a:t>
            </a:r>
            <a:r>
              <a:rPr sz="4273" dirty="0">
                <a:latin typeface="Times New Roman"/>
                <a:cs typeface="Times New Roman"/>
              </a:rPr>
              <a:t>d</a:t>
            </a:r>
            <a:r>
              <a:rPr sz="4273" spc="-19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Resistan</a:t>
            </a:r>
            <a:r>
              <a:rPr sz="4273" spc="5" dirty="0">
                <a:latin typeface="Times New Roman"/>
                <a:cs typeface="Times New Roman"/>
              </a:rPr>
              <a:t>c</a:t>
            </a:r>
            <a:r>
              <a:rPr sz="4273" dirty="0">
                <a:latin typeface="Times New Roman"/>
                <a:cs typeface="Times New Roman"/>
              </a:rPr>
              <a:t>e</a:t>
            </a:r>
            <a:r>
              <a:rPr sz="4273" spc="-19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to both</a:t>
            </a:r>
            <a:r>
              <a:rPr sz="4273" spc="-25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be</a:t>
            </a:r>
            <a:r>
              <a:rPr sz="4273" spc="12" dirty="0">
                <a:latin typeface="Times New Roman"/>
                <a:cs typeface="Times New Roman"/>
              </a:rPr>
              <a:t>n</a:t>
            </a:r>
            <a:r>
              <a:rPr sz="4273" dirty="0">
                <a:latin typeface="Times New Roman"/>
                <a:cs typeface="Times New Roman"/>
              </a:rPr>
              <a:t>ding</a:t>
            </a:r>
            <a:endParaRPr sz="4273">
              <a:latin typeface="Times New Roman"/>
              <a:cs typeface="Times New Roman"/>
            </a:endParaRPr>
          </a:p>
          <a:p>
            <a:pPr marL="16957" marR="81555">
              <a:lnSpc>
                <a:spcPct val="95825"/>
              </a:lnSpc>
            </a:pPr>
            <a:r>
              <a:rPr sz="4273" dirty="0">
                <a:latin typeface="Times New Roman"/>
                <a:cs typeface="Times New Roman"/>
              </a:rPr>
              <a:t>a</a:t>
            </a:r>
            <a:r>
              <a:rPr sz="4273" spc="12" dirty="0">
                <a:latin typeface="Times New Roman"/>
                <a:cs typeface="Times New Roman"/>
              </a:rPr>
              <a:t>n</a:t>
            </a:r>
            <a:r>
              <a:rPr sz="4273" dirty="0">
                <a:latin typeface="Times New Roman"/>
                <a:cs typeface="Times New Roman"/>
              </a:rPr>
              <a:t>d</a:t>
            </a:r>
            <a:r>
              <a:rPr sz="4273" spc="-19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torsion</a:t>
            </a:r>
            <a:endParaRPr sz="4273">
              <a:latin typeface="Times New Roman"/>
              <a:cs typeface="Times New Roman"/>
            </a:endParaRPr>
          </a:p>
          <a:p>
            <a:pPr marL="16957" marR="81555">
              <a:lnSpc>
                <a:spcPct val="95825"/>
              </a:lnSpc>
              <a:spcBef>
                <a:spcPts val="214"/>
              </a:spcBef>
            </a:pPr>
            <a:r>
              <a:rPr sz="4273" b="1" spc="-386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4273" b="1" spc="-12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ular</a:t>
            </a:r>
            <a:r>
              <a:rPr sz="4273" b="1" spc="-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Secti</a:t>
            </a:r>
            <a:r>
              <a:rPr sz="4273" b="1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4273" b="1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4273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– Go</a:t>
            </a:r>
            <a:r>
              <a:rPr sz="4273" spc="19" dirty="0">
                <a:latin typeface="Times New Roman"/>
                <a:cs typeface="Times New Roman"/>
              </a:rPr>
              <a:t>o</a:t>
            </a:r>
            <a:r>
              <a:rPr sz="4273" dirty="0">
                <a:latin typeface="Times New Roman"/>
                <a:cs typeface="Times New Roman"/>
              </a:rPr>
              <a:t>d</a:t>
            </a:r>
            <a:r>
              <a:rPr sz="4273" spc="-33" dirty="0">
                <a:latin typeface="Times New Roman"/>
                <a:cs typeface="Times New Roman"/>
              </a:rPr>
              <a:t> </a:t>
            </a:r>
            <a:r>
              <a:rPr sz="4273" dirty="0">
                <a:latin typeface="Times New Roman"/>
                <a:cs typeface="Times New Roman"/>
              </a:rPr>
              <a:t>Resista</a:t>
            </a:r>
            <a:r>
              <a:rPr sz="4273" spc="12" dirty="0">
                <a:latin typeface="Times New Roman"/>
                <a:cs typeface="Times New Roman"/>
              </a:rPr>
              <a:t>n</a:t>
            </a:r>
            <a:r>
              <a:rPr sz="4273" dirty="0">
                <a:latin typeface="Times New Roman"/>
                <a:cs typeface="Times New Roman"/>
              </a:rPr>
              <a:t>ce </a:t>
            </a:r>
            <a:r>
              <a:rPr sz="4273" spc="-19" dirty="0">
                <a:latin typeface="Times New Roman"/>
                <a:cs typeface="Times New Roman"/>
              </a:rPr>
              <a:t>t</a:t>
            </a:r>
            <a:r>
              <a:rPr sz="4273" dirty="0">
                <a:latin typeface="Times New Roman"/>
                <a:cs typeface="Times New Roman"/>
              </a:rPr>
              <a:t>o torsio</a:t>
            </a:r>
            <a:r>
              <a:rPr sz="4273" spc="12" dirty="0">
                <a:latin typeface="Times New Roman"/>
                <a:cs typeface="Times New Roman"/>
              </a:rPr>
              <a:t>n</a:t>
            </a:r>
            <a:r>
              <a:rPr sz="4273" dirty="0">
                <a:latin typeface="Times New Roman"/>
                <a:cs typeface="Times New Roman"/>
              </a:rPr>
              <a:t>.</a:t>
            </a:r>
            <a:endParaRPr sz="427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44741" y="1270031"/>
            <a:ext cx="21395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319" dirty="0">
                <a:latin typeface="Arial"/>
                <a:cs typeface="Arial"/>
              </a:rPr>
              <a:t>T</a:t>
            </a:r>
            <a:r>
              <a:rPr sz="5875" dirty="0">
                <a:latin typeface="Arial"/>
                <a:cs typeface="Arial"/>
              </a:rPr>
              <a:t>ypes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048" y="1270031"/>
            <a:ext cx="363326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 C</a:t>
            </a:r>
            <a:r>
              <a:rPr sz="5875" spc="-19" dirty="0">
                <a:latin typeface="Arial"/>
                <a:cs typeface="Arial"/>
              </a:rPr>
              <a:t>h</a:t>
            </a:r>
            <a:r>
              <a:rPr sz="5875" dirty="0">
                <a:latin typeface="Arial"/>
                <a:cs typeface="Arial"/>
              </a:rPr>
              <a:t>ass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2784670"/>
            <a:ext cx="10051241" cy="4867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519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Ac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ng</a:t>
            </a:r>
            <a:r>
              <a:rPr sz="3739" spc="-15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to</a:t>
            </a:r>
            <a:r>
              <a:rPr sz="3739" spc="-4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lay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ut</a:t>
            </a:r>
            <a:endParaRPr sz="3739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248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Convent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onal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21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Forward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3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Se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i forward</a:t>
            </a:r>
            <a:endParaRPr sz="3204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105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Ac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ng</a:t>
            </a:r>
            <a:r>
              <a:rPr sz="3739" spc="-15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to</a:t>
            </a:r>
            <a:r>
              <a:rPr sz="3739" spc="-41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15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of</a:t>
            </a:r>
            <a:r>
              <a:rPr sz="3739" spc="-1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eng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</a:t>
            </a:r>
            <a:r>
              <a:rPr sz="3739" spc="-11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-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tran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27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at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spc="-5" dirty="0">
                <a:latin typeface="Times New Roman"/>
                <a:cs typeface="Times New Roman"/>
              </a:rPr>
              <a:t>f</a:t>
            </a:r>
            <a:r>
              <a:rPr sz="3204" dirty="0">
                <a:latin typeface="Times New Roman"/>
                <a:cs typeface="Times New Roman"/>
              </a:rPr>
              <a:t>ront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3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 fitt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4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in front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but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cr</a:t>
            </a:r>
            <a:r>
              <a:rPr sz="3204" spc="5" dirty="0">
                <a:latin typeface="Times New Roman"/>
                <a:cs typeface="Times New Roman"/>
              </a:rPr>
              <a:t>o</a:t>
            </a:r>
            <a:r>
              <a:rPr sz="3204" dirty="0">
                <a:latin typeface="Times New Roman"/>
                <a:cs typeface="Times New Roman"/>
              </a:rPr>
              <a:t>sswi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e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1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 fitt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4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at the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cen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er</a:t>
            </a:r>
            <a:r>
              <a:rPr sz="3204" spc="-33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  <a:endParaRPr sz="3204">
              <a:latin typeface="Times New Roman"/>
              <a:cs typeface="Times New Roman"/>
            </a:endParaRPr>
          </a:p>
          <a:p>
            <a:pPr marL="627410" marR="71519">
              <a:lnSpc>
                <a:spcPct val="95825"/>
              </a:lnSpc>
              <a:spcBef>
                <a:spcPts val="434"/>
              </a:spcBef>
            </a:pPr>
            <a:r>
              <a:rPr sz="3204" dirty="0">
                <a:latin typeface="Arial"/>
                <a:cs typeface="Arial"/>
              </a:rPr>
              <a:t>•</a:t>
            </a:r>
            <a:r>
              <a:rPr sz="3204" spc="39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 fitt</a:t>
            </a:r>
            <a:r>
              <a:rPr sz="3204" spc="5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4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at the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back</a:t>
            </a:r>
            <a:endParaRPr sz="32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56651" y="996950"/>
            <a:ext cx="3467757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Ac</a:t>
            </a:r>
            <a:r>
              <a:rPr sz="5875" spc="12" dirty="0">
                <a:latin typeface="Arial"/>
                <a:cs typeface="Arial"/>
              </a:rPr>
              <a:t>c</a:t>
            </a:r>
            <a:r>
              <a:rPr sz="5875" dirty="0">
                <a:latin typeface="Arial"/>
                <a:cs typeface="Arial"/>
              </a:rPr>
              <a:t>ording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82352" y="996950"/>
            <a:ext cx="7687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12806" y="996950"/>
            <a:ext cx="321906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spc="12" dirty="0">
                <a:latin typeface="Arial"/>
                <a:cs typeface="Arial"/>
              </a:rPr>
              <a:t>m</a:t>
            </a:r>
            <a:r>
              <a:rPr sz="5875" dirty="0">
                <a:latin typeface="Arial"/>
                <a:cs typeface="Arial"/>
              </a:rPr>
              <a:t>ounting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3553" y="996950"/>
            <a:ext cx="7687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651" y="1802444"/>
            <a:ext cx="400837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Component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4512" y="1802444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of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5420" y="1802444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6651" y="3924998"/>
            <a:ext cx="9091480" cy="2558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580">
              <a:lnSpc>
                <a:spcPct val="150000"/>
              </a:lnSpc>
              <a:spcBef>
                <a:spcPts val="198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</a:t>
            </a:r>
            <a:r>
              <a:rPr sz="4000" spc="12" dirty="0">
                <a:latin typeface="Times New Roman"/>
                <a:cs typeface="Times New Roman"/>
              </a:rPr>
              <a:t>r</a:t>
            </a:r>
            <a:r>
              <a:rPr sz="4000" dirty="0">
                <a:latin typeface="Times New Roman"/>
                <a:cs typeface="Times New Roman"/>
              </a:rPr>
              <a:t>o</a:t>
            </a:r>
            <a:r>
              <a:rPr sz="4000" spc="12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t</a:t>
            </a:r>
            <a:r>
              <a:rPr sz="4000" spc="-6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12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26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8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</a:p>
          <a:p>
            <a:pPr marL="16957">
              <a:lnSpc>
                <a:spcPct val="150000"/>
              </a:lnSpc>
              <a:spcBef>
                <a:spcPts val="869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Fr</a:t>
            </a:r>
            <a:r>
              <a:rPr sz="4000" spc="12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nt</a:t>
            </a:r>
            <a:r>
              <a:rPr sz="4000" spc="-5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5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Fr</a:t>
            </a:r>
            <a:r>
              <a:rPr sz="4000" spc="12" dirty="0">
                <a:latin typeface="Times New Roman"/>
                <a:cs typeface="Times New Roman"/>
              </a:rPr>
              <a:t>o</a:t>
            </a:r>
            <a:r>
              <a:rPr sz="4000" dirty="0">
                <a:latin typeface="Times New Roman"/>
                <a:cs typeface="Times New Roman"/>
              </a:rPr>
              <a:t>nt</a:t>
            </a:r>
            <a:r>
              <a:rPr sz="4000" spc="-111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l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Drive</a:t>
            </a:r>
          </a:p>
          <a:p>
            <a:pPr marL="16957" marR="71580">
              <a:lnSpc>
                <a:spcPct val="150000"/>
              </a:lnSpc>
              <a:spcBef>
                <a:spcPts val="1055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2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28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Eng</a:t>
            </a:r>
            <a:r>
              <a:rPr sz="4000" spc="12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ne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-19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ar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</a:p>
          <a:p>
            <a:pPr marL="16957" marR="71580">
              <a:lnSpc>
                <a:spcPct val="150000"/>
              </a:lnSpc>
              <a:spcBef>
                <a:spcPts val="1051"/>
              </a:spcBef>
            </a:pPr>
            <a:r>
              <a:rPr sz="4000" dirty="0">
                <a:latin typeface="Arial"/>
                <a:cs typeface="Arial"/>
              </a:rPr>
              <a:t>•</a:t>
            </a:r>
            <a:r>
              <a:rPr sz="4000" spc="47" dirty="0">
                <a:latin typeface="Arial"/>
                <a:cs typeface="Arial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All</a:t>
            </a:r>
            <a:r>
              <a:rPr sz="4000" spc="-67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Wheel Drive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813775" y="744899"/>
            <a:ext cx="3574665" cy="192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/>
          <p:nvPr/>
        </p:nvSpPr>
        <p:spPr>
          <a:xfrm>
            <a:off x="940771" y="1674191"/>
            <a:ext cx="3117481" cy="2303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4179426" y="1691175"/>
            <a:ext cx="3634349" cy="2303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 txBox="1"/>
          <p:nvPr/>
        </p:nvSpPr>
        <p:spPr>
          <a:xfrm>
            <a:off x="944740" y="878982"/>
            <a:ext cx="4090581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2800" dirty="0" smtClean="0">
                <a:latin typeface="Arial"/>
                <a:cs typeface="Arial"/>
              </a:rPr>
              <a:t>Co</a:t>
            </a:r>
            <a:r>
              <a:rPr sz="2800" spc="-12" dirty="0" smtClean="0">
                <a:latin typeface="Arial"/>
                <a:cs typeface="Arial"/>
              </a:rPr>
              <a:t>n</a:t>
            </a:r>
            <a:r>
              <a:rPr sz="2800" dirty="0" smtClean="0">
                <a:latin typeface="Arial"/>
                <a:cs typeface="Arial"/>
              </a:rPr>
              <a:t>ventional</a:t>
            </a:r>
            <a:r>
              <a:rPr lang="en-US" sz="2800" dirty="0">
                <a:latin typeface="Arial"/>
                <a:cs typeface="Arial"/>
              </a:rPr>
              <a:t> Ch</a:t>
            </a:r>
            <a:r>
              <a:rPr lang="en-US" sz="2800" spc="-12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ssis</a:t>
            </a:r>
          </a:p>
          <a:p>
            <a:pPr marL="16957">
              <a:lnSpc>
                <a:spcPts val="5594"/>
              </a:lnSpc>
              <a:spcBef>
                <a:spcPts val="279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3620" y="878982"/>
            <a:ext cx="2544667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9080" y="3620058"/>
            <a:ext cx="3378736" cy="374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A</a:t>
            </a:r>
            <a:r>
              <a:rPr sz="2403" spc="-52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fe</a:t>
            </a:r>
            <a:r>
              <a:rPr sz="2403" spc="12" dirty="0">
                <a:latin typeface="Times New Roman"/>
                <a:cs typeface="Times New Roman"/>
              </a:rPr>
              <a:t>c</a:t>
            </a:r>
            <a:r>
              <a:rPr sz="2403" dirty="0">
                <a:latin typeface="Times New Roman"/>
                <a:cs typeface="Times New Roman"/>
              </a:rPr>
              <a:t>ts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 smtClean="0">
                <a:latin typeface="Times New Roman"/>
                <a:cs typeface="Times New Roman"/>
              </a:rPr>
              <a:t>visib</a:t>
            </a:r>
            <a:r>
              <a:rPr sz="2403" spc="5" dirty="0" smtClean="0">
                <a:latin typeface="Times New Roman"/>
                <a:cs typeface="Times New Roman"/>
              </a:rPr>
              <a:t>i</a:t>
            </a:r>
            <a:r>
              <a:rPr sz="2403" dirty="0" smtClean="0">
                <a:latin typeface="Times New Roman"/>
                <a:cs typeface="Times New Roman"/>
              </a:rPr>
              <a:t>l</a:t>
            </a:r>
            <a:r>
              <a:rPr sz="2403" spc="5" dirty="0" smtClean="0">
                <a:latin typeface="Times New Roman"/>
                <a:cs typeface="Times New Roman"/>
              </a:rPr>
              <a:t>i</a:t>
            </a:r>
            <a:r>
              <a:rPr sz="2403" dirty="0" smtClean="0">
                <a:latin typeface="Times New Roman"/>
                <a:cs typeface="Times New Roman"/>
              </a:rPr>
              <a:t>ty</a:t>
            </a:r>
            <a:r>
              <a:rPr lang="en-US" sz="2403" dirty="0" smtClean="0">
                <a:latin typeface="Times New Roman"/>
                <a:cs typeface="Times New Roman"/>
              </a:rPr>
              <a:t> </a:t>
            </a:r>
            <a:r>
              <a:rPr sz="2403" dirty="0" smtClean="0">
                <a:latin typeface="Times New Roman"/>
                <a:cs typeface="Times New Roman"/>
              </a:rPr>
              <a:t>of </a:t>
            </a:r>
            <a:r>
              <a:rPr sz="2403" dirty="0">
                <a:latin typeface="Times New Roman"/>
                <a:cs typeface="Times New Roman"/>
              </a:rPr>
              <a:t>driver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531" y="4886791"/>
            <a:ext cx="10058400" cy="2852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ct val="150000"/>
              </a:lnSpc>
              <a:spcBef>
                <a:spcPts val="170"/>
              </a:spcBef>
            </a:pPr>
            <a:r>
              <a:rPr sz="2800" dirty="0">
                <a:latin typeface="Times New Roman"/>
                <a:cs typeface="Times New Roman"/>
              </a:rPr>
              <a:t>Engine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2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ted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front of the</a:t>
            </a:r>
            <a:r>
              <a:rPr sz="2800" spc="-12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ver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cab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or d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iver</a:t>
            </a:r>
            <a:r>
              <a:rPr lang="en-US" sz="2800" spc="-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seat such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as </a:t>
            </a:r>
            <a:r>
              <a:rPr lang="en-US" sz="2800" spc="5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Times New Roman"/>
                <a:cs typeface="Times New Roman"/>
              </a:rPr>
              <a:t>n </a:t>
            </a:r>
            <a:r>
              <a:rPr sz="2800" dirty="0" smtClean="0">
                <a:latin typeface="Times New Roman"/>
                <a:cs typeface="Times New Roman"/>
              </a:rPr>
              <a:t>ca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s.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16957">
              <a:lnSpc>
                <a:spcPct val="150000"/>
              </a:lnSpc>
              <a:spcBef>
                <a:spcPts val="170"/>
              </a:spcBef>
            </a:pPr>
            <a:r>
              <a:rPr lang="en-US" sz="2800" dirty="0">
                <a:latin typeface="Times New Roman"/>
                <a:cs typeface="Times New Roman"/>
              </a:rPr>
              <a:t>Chass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t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on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spc="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not be uti</a:t>
            </a:r>
            <a:r>
              <a:rPr lang="en-US" sz="2800" spc="12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i</a:t>
            </a:r>
            <a:r>
              <a:rPr lang="en-US" sz="2800" spc="5" dirty="0">
                <a:latin typeface="Times New Roman"/>
                <a:cs typeface="Times New Roman"/>
              </a:rPr>
              <a:t>z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-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for</a:t>
            </a:r>
            <a:r>
              <a:rPr lang="en-US" sz="2800" spc="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spc="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r</a:t>
            </a:r>
            <a:r>
              <a:rPr lang="en-US" sz="2800" spc="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y</a:t>
            </a:r>
            <a:r>
              <a:rPr lang="en-US" sz="2800" spc="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ng</a:t>
            </a:r>
            <a:r>
              <a:rPr lang="en-US" sz="2800" spc="-3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</a:t>
            </a:r>
            <a:r>
              <a:rPr lang="en-US" sz="2800" spc="5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se</a:t>
            </a:r>
            <a:r>
              <a:rPr lang="en-US" sz="2800" spc="5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ge</a:t>
            </a:r>
            <a:r>
              <a:rPr lang="en-US" sz="2800" spc="12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and goods</a:t>
            </a:r>
            <a:endParaRPr lang="en-US" sz="2800" dirty="0">
              <a:latin typeface="Times New Roman"/>
              <a:cs typeface="Times New Roman"/>
            </a:endParaRPr>
          </a:p>
          <a:p>
            <a:pPr marL="16957">
              <a:lnSpc>
                <a:spcPct val="150000"/>
              </a:lnSpc>
              <a:spcBef>
                <a:spcPts val="1788"/>
              </a:spcBef>
            </a:pPr>
            <a:r>
              <a:rPr lang="en-US" sz="2800" dirty="0">
                <a:latin typeface="Times New Roman"/>
                <a:cs typeface="Times New Roman"/>
              </a:rPr>
              <a:t>Heavy Engine can</a:t>
            </a:r>
            <a:r>
              <a:rPr lang="en-US" sz="2800" spc="-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</a:t>
            </a:r>
            <a:r>
              <a:rPr lang="en-US" sz="2800" spc="-12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fitt</a:t>
            </a:r>
            <a:r>
              <a:rPr lang="en-US" sz="2800" spc="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d,</a:t>
            </a:r>
            <a:r>
              <a:rPr lang="en-US" sz="2800" spc="-33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which can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used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give </a:t>
            </a:r>
            <a:r>
              <a:rPr lang="en-US" sz="2800" spc="-33" dirty="0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ore</a:t>
            </a:r>
            <a:r>
              <a:rPr lang="en-US" sz="2800" spc="19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power</a:t>
            </a:r>
          </a:p>
          <a:p>
            <a:pPr marL="16957" marR="61045">
              <a:lnSpc>
                <a:spcPct val="95825"/>
              </a:lnSpc>
            </a:pP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2277" y="5233431"/>
            <a:ext cx="394745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endParaRPr sz="3204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12356" y="2177741"/>
            <a:ext cx="6646017" cy="2702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9" name="object 9"/>
          <p:cNvSpPr/>
          <p:nvPr/>
        </p:nvSpPr>
        <p:spPr>
          <a:xfrm>
            <a:off x="7560119" y="2147218"/>
            <a:ext cx="3447138" cy="2633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 txBox="1"/>
          <p:nvPr/>
        </p:nvSpPr>
        <p:spPr>
          <a:xfrm>
            <a:off x="923131" y="870724"/>
            <a:ext cx="18481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Semi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0035" y="870724"/>
            <a:ext cx="288306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Forwa</a:t>
            </a:r>
            <a:r>
              <a:rPr sz="5875" spc="-2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d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4825" y="870724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185" y="5595586"/>
            <a:ext cx="8218668" cy="931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1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Half port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on</a:t>
            </a:r>
            <a:r>
              <a:rPr sz="3204" spc="-33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engine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is in the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dr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ver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cab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</a:t>
            </a:r>
          </a:p>
          <a:p>
            <a:pPr marL="475203" marR="316">
              <a:lnSpc>
                <a:spcPct val="95825"/>
              </a:lnSpc>
            </a:pPr>
            <a:r>
              <a:rPr sz="3204" dirty="0">
                <a:latin typeface="Times New Roman"/>
                <a:cs typeface="Times New Roman"/>
              </a:rPr>
              <a:t>half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is out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ide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the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cabin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such as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in</a:t>
            </a:r>
            <a:r>
              <a:rPr sz="3204" spc="-52" dirty="0">
                <a:latin typeface="Times New Roman"/>
                <a:cs typeface="Times New Roman"/>
              </a:rPr>
              <a:t> </a:t>
            </a:r>
            <a:r>
              <a:rPr sz="3204" spc="-234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ata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t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ucks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8583" y="5597881"/>
            <a:ext cx="2860754" cy="929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88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&amp;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and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re</a:t>
            </a:r>
            <a:r>
              <a:rPr sz="3204" spc="-12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ain</a:t>
            </a:r>
            <a:r>
              <a:rPr sz="3204" spc="12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ng</a:t>
            </a:r>
          </a:p>
          <a:p>
            <a:pPr marL="16957" marR="61045">
              <a:lnSpc>
                <a:spcPct val="95825"/>
              </a:lnSpc>
            </a:pPr>
            <a:r>
              <a:rPr sz="3204" spc="-234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e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pos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185" y="7075814"/>
            <a:ext cx="10752471" cy="931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13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In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his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ar</a:t>
            </a:r>
            <a:r>
              <a:rPr sz="3204" spc="12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ange</a:t>
            </a:r>
            <a:r>
              <a:rPr sz="3204" spc="-19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ent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 pa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t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</a:t>
            </a:r>
            <a:r>
              <a:rPr sz="3204" spc="5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he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  <a:r>
              <a:rPr sz="3204" spc="-1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is u</a:t>
            </a:r>
            <a:r>
              <a:rPr sz="3204" spc="12" dirty="0">
                <a:latin typeface="Times New Roman"/>
                <a:cs typeface="Times New Roman"/>
              </a:rPr>
              <a:t>t</a:t>
            </a:r>
            <a:r>
              <a:rPr sz="3204" dirty="0">
                <a:latin typeface="Times New Roman"/>
                <a:cs typeface="Times New Roman"/>
              </a:rPr>
              <a:t>i</a:t>
            </a:r>
            <a:r>
              <a:rPr sz="3204" spc="5" dirty="0">
                <a:latin typeface="Times New Roman"/>
                <a:cs typeface="Times New Roman"/>
              </a:rPr>
              <a:t>l</a:t>
            </a:r>
            <a:r>
              <a:rPr sz="3204" dirty="0">
                <a:latin typeface="Times New Roman"/>
                <a:cs typeface="Times New Roman"/>
              </a:rPr>
              <a:t>iz</a:t>
            </a:r>
            <a:r>
              <a:rPr sz="3204" spc="-19" dirty="0">
                <a:latin typeface="Times New Roman"/>
                <a:cs typeface="Times New Roman"/>
              </a:rPr>
              <a:t>e</a:t>
            </a:r>
            <a:r>
              <a:rPr sz="3204" dirty="0">
                <a:latin typeface="Times New Roman"/>
                <a:cs typeface="Times New Roman"/>
              </a:rPr>
              <a:t>d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for</a:t>
            </a:r>
            <a:r>
              <a:rPr sz="3204" spc="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ca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ry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ng</a:t>
            </a:r>
            <a:endParaRPr sz="3204">
              <a:latin typeface="Times New Roman"/>
              <a:cs typeface="Times New Roman"/>
            </a:endParaRPr>
          </a:p>
          <a:p>
            <a:pPr marL="475203" marR="61388">
              <a:lnSpc>
                <a:spcPct val="95825"/>
              </a:lnSpc>
            </a:pPr>
            <a:r>
              <a:rPr sz="3204" dirty="0">
                <a:latin typeface="Times New Roman"/>
                <a:cs typeface="Times New Roman"/>
              </a:rPr>
              <a:t>ext</a:t>
            </a:r>
            <a:r>
              <a:rPr sz="3204" spc="12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a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pas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enge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s</a:t>
            </a:r>
            <a:endParaRPr sz="32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57565" y="2014042"/>
            <a:ext cx="4273312" cy="2325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4952972" y="2062879"/>
            <a:ext cx="3815456" cy="2311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/>
          <p:nvPr/>
        </p:nvSpPr>
        <p:spPr>
          <a:xfrm>
            <a:off x="8908837" y="2062879"/>
            <a:ext cx="3145972" cy="2311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6" name="object 6"/>
          <p:cNvSpPr txBox="1"/>
          <p:nvPr/>
        </p:nvSpPr>
        <p:spPr>
          <a:xfrm>
            <a:off x="944741" y="835222"/>
            <a:ext cx="288306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Forwa</a:t>
            </a:r>
            <a:r>
              <a:rPr sz="5875" spc="-2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d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9531" y="835222"/>
            <a:ext cx="280310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515" y="6022856"/>
            <a:ext cx="10946670" cy="931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06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C</a:t>
            </a:r>
            <a:r>
              <a:rPr sz="3204" spc="5" dirty="0">
                <a:latin typeface="Times New Roman"/>
                <a:cs typeface="Times New Roman"/>
              </a:rPr>
              <a:t>o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plete engine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s </a:t>
            </a:r>
            <a:r>
              <a:rPr sz="3204" spc="-25" dirty="0">
                <a:latin typeface="Times New Roman"/>
                <a:cs typeface="Times New Roman"/>
              </a:rPr>
              <a:t>m</a:t>
            </a:r>
            <a:r>
              <a:rPr sz="3204" dirty="0">
                <a:latin typeface="Times New Roman"/>
                <a:cs typeface="Times New Roman"/>
              </a:rPr>
              <a:t>o</a:t>
            </a:r>
            <a:r>
              <a:rPr sz="3204" spc="12" dirty="0">
                <a:latin typeface="Times New Roman"/>
                <a:cs typeface="Times New Roman"/>
              </a:rPr>
              <a:t>u</a:t>
            </a:r>
            <a:r>
              <a:rPr sz="3204" dirty="0">
                <a:latin typeface="Times New Roman"/>
                <a:cs typeface="Times New Roman"/>
              </a:rPr>
              <a:t>nted ins</a:t>
            </a:r>
            <a:r>
              <a:rPr sz="3204" spc="12" dirty="0">
                <a:latin typeface="Times New Roman"/>
                <a:cs typeface="Times New Roman"/>
              </a:rPr>
              <a:t>i</a:t>
            </a:r>
            <a:r>
              <a:rPr sz="3204" spc="-12" dirty="0">
                <a:latin typeface="Times New Roman"/>
                <a:cs typeface="Times New Roman"/>
              </a:rPr>
              <a:t>d</a:t>
            </a:r>
            <a:r>
              <a:rPr sz="3204" dirty="0">
                <a:latin typeface="Times New Roman"/>
                <a:cs typeface="Times New Roman"/>
              </a:rPr>
              <a:t>e t</a:t>
            </a:r>
            <a:r>
              <a:rPr sz="3204" spc="-5" dirty="0">
                <a:latin typeface="Times New Roman"/>
                <a:cs typeface="Times New Roman"/>
              </a:rPr>
              <a:t>h</a:t>
            </a:r>
            <a:r>
              <a:rPr sz="3204" dirty="0">
                <a:latin typeface="Times New Roman"/>
                <a:cs typeface="Times New Roman"/>
              </a:rPr>
              <a:t>e dr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spc="-12" dirty="0">
                <a:latin typeface="Times New Roman"/>
                <a:cs typeface="Times New Roman"/>
              </a:rPr>
              <a:t>v</a:t>
            </a:r>
            <a:r>
              <a:rPr sz="3204" dirty="0">
                <a:latin typeface="Times New Roman"/>
                <a:cs typeface="Times New Roman"/>
              </a:rPr>
              <a:t>er</a:t>
            </a:r>
            <a:r>
              <a:rPr sz="3204" spc="12" dirty="0">
                <a:latin typeface="Times New Roman"/>
                <a:cs typeface="Times New Roman"/>
              </a:rPr>
              <a:t> </a:t>
            </a:r>
            <a:r>
              <a:rPr sz="3204" spc="-12" dirty="0">
                <a:latin typeface="Times New Roman"/>
                <a:cs typeface="Times New Roman"/>
              </a:rPr>
              <a:t>ca</a:t>
            </a:r>
            <a:r>
              <a:rPr sz="3204" dirty="0">
                <a:latin typeface="Times New Roman"/>
                <a:cs typeface="Times New Roman"/>
              </a:rPr>
              <a:t>bin, Driver seat</a:t>
            </a:r>
            <a:endParaRPr sz="3204">
              <a:latin typeface="Times New Roman"/>
              <a:cs typeface="Times New Roman"/>
            </a:endParaRPr>
          </a:p>
          <a:p>
            <a:pPr marL="474797" marR="61388">
              <a:lnSpc>
                <a:spcPct val="95825"/>
              </a:lnSpc>
            </a:pP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s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just above the front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whee</a:t>
            </a:r>
            <a:r>
              <a:rPr sz="3204" spc="12" dirty="0">
                <a:latin typeface="Times New Roman"/>
                <a:cs typeface="Times New Roman"/>
              </a:rPr>
              <a:t>l</a:t>
            </a:r>
            <a:r>
              <a:rPr sz="3204" dirty="0">
                <a:latin typeface="Times New Roman"/>
                <a:cs typeface="Times New Roman"/>
              </a:rPr>
              <a:t>.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516" y="7487957"/>
            <a:ext cx="9579617" cy="44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25"/>
              </a:lnSpc>
              <a:spcBef>
                <a:spcPts val="171"/>
              </a:spcBef>
            </a:pPr>
            <a:r>
              <a:rPr sz="3204" dirty="0">
                <a:latin typeface="Arial"/>
                <a:cs typeface="Arial"/>
              </a:rPr>
              <a:t>• </a:t>
            </a:r>
            <a:r>
              <a:rPr sz="3204" spc="706" dirty="0">
                <a:latin typeface="Arial"/>
                <a:cs typeface="Arial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Mo</a:t>
            </a:r>
            <a:r>
              <a:rPr sz="3204" spc="5" dirty="0">
                <a:latin typeface="Times New Roman"/>
                <a:cs typeface="Times New Roman"/>
              </a:rPr>
              <a:t>r</a:t>
            </a:r>
            <a:r>
              <a:rPr sz="3204" dirty="0">
                <a:latin typeface="Times New Roman"/>
                <a:cs typeface="Times New Roman"/>
              </a:rPr>
              <a:t>e</a:t>
            </a:r>
            <a:r>
              <a:rPr sz="3204" spc="-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Boot Space</a:t>
            </a:r>
            <a:r>
              <a:rPr sz="3204" spc="-186" dirty="0">
                <a:latin typeface="Times New Roman"/>
                <a:cs typeface="Times New Roman"/>
              </a:rPr>
              <a:t> </a:t>
            </a:r>
            <a:r>
              <a:rPr sz="3204" spc="-246" dirty="0">
                <a:latin typeface="Times New Roman"/>
                <a:cs typeface="Times New Roman"/>
              </a:rPr>
              <a:t>A</a:t>
            </a:r>
            <a:r>
              <a:rPr sz="3204" dirty="0">
                <a:latin typeface="Times New Roman"/>
                <a:cs typeface="Times New Roman"/>
              </a:rPr>
              <a:t>vai</a:t>
            </a:r>
            <a:r>
              <a:rPr sz="3204" spc="12" dirty="0">
                <a:latin typeface="Times New Roman"/>
                <a:cs typeface="Times New Roman"/>
              </a:rPr>
              <a:t>l</a:t>
            </a:r>
            <a:r>
              <a:rPr sz="3204" dirty="0">
                <a:latin typeface="Times New Roman"/>
                <a:cs typeface="Times New Roman"/>
              </a:rPr>
              <a:t>able</a:t>
            </a:r>
            <a:r>
              <a:rPr sz="3204" spc="-25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as full</a:t>
            </a:r>
            <a:r>
              <a:rPr sz="3204" spc="-12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ut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l</a:t>
            </a:r>
            <a:r>
              <a:rPr sz="3204" spc="5" dirty="0">
                <a:latin typeface="Times New Roman"/>
                <a:cs typeface="Times New Roman"/>
              </a:rPr>
              <a:t>i</a:t>
            </a:r>
            <a:r>
              <a:rPr sz="3204" spc="-12" dirty="0">
                <a:latin typeface="Times New Roman"/>
                <a:cs typeface="Times New Roman"/>
              </a:rPr>
              <a:t>z</a:t>
            </a:r>
            <a:r>
              <a:rPr sz="3204" dirty="0">
                <a:latin typeface="Times New Roman"/>
                <a:cs typeface="Times New Roman"/>
              </a:rPr>
              <a:t>at</a:t>
            </a:r>
            <a:r>
              <a:rPr sz="3204" spc="-12" dirty="0">
                <a:latin typeface="Times New Roman"/>
                <a:cs typeface="Times New Roman"/>
              </a:rPr>
              <a:t>i</a:t>
            </a:r>
            <a:r>
              <a:rPr sz="3204" dirty="0">
                <a:latin typeface="Times New Roman"/>
                <a:cs typeface="Times New Roman"/>
              </a:rPr>
              <a:t>on</a:t>
            </a:r>
            <a:r>
              <a:rPr sz="3204" spc="-39" dirty="0">
                <a:latin typeface="Times New Roman"/>
                <a:cs typeface="Times New Roman"/>
              </a:rPr>
              <a:t> </a:t>
            </a:r>
            <a:r>
              <a:rPr sz="3204" dirty="0">
                <a:latin typeface="Times New Roman"/>
                <a:cs typeface="Times New Roman"/>
              </a:rPr>
              <a:t>of chas</a:t>
            </a:r>
            <a:r>
              <a:rPr sz="3204" spc="5" dirty="0">
                <a:latin typeface="Times New Roman"/>
                <a:cs typeface="Times New Roman"/>
              </a:rPr>
              <a:t>s</a:t>
            </a:r>
            <a:r>
              <a:rPr sz="3204" dirty="0">
                <a:latin typeface="Times New Roman"/>
                <a:cs typeface="Times New Roman"/>
              </a:rPr>
              <a:t>is</a:t>
            </a:r>
            <a:endParaRPr sz="320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7012301" y="953845"/>
            <a:ext cx="4356743" cy="681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 txBox="1"/>
          <p:nvPr/>
        </p:nvSpPr>
        <p:spPr>
          <a:xfrm>
            <a:off x="898439" y="812830"/>
            <a:ext cx="3029494" cy="162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717" marR="7111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2016"/>
              </a:spcBef>
            </a:pP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en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ionally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27031" y="8128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7939" y="812831"/>
            <a:ext cx="163894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</a:t>
            </a:r>
            <a:r>
              <a:rPr sz="5875" spc="-19" dirty="0">
                <a:latin typeface="Arial"/>
                <a:cs typeface="Arial"/>
              </a:rPr>
              <a:t>n</a:t>
            </a:r>
            <a:r>
              <a:rPr sz="5875" dirty="0">
                <a:latin typeface="Arial"/>
                <a:cs typeface="Arial"/>
              </a:rPr>
              <a:t>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3202" y="1930663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4830" y="1933337"/>
            <a:ext cx="68300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00765" y="1933337"/>
            <a:ext cx="15544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eng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439" y="2446135"/>
            <a:ext cx="68395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are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00194" y="2446135"/>
            <a:ext cx="110735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fi</a:t>
            </a:r>
            <a:r>
              <a:rPr sz="3739" spc="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ted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5684" y="2446135"/>
            <a:ext cx="15953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5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8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9080" y="2446135"/>
            <a:ext cx="47391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&amp;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1577" y="2446135"/>
            <a:ext cx="108175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2175" y="2446135"/>
            <a:ext cx="4181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8439" y="2958933"/>
            <a:ext cx="1732880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ven</a:t>
            </a:r>
            <a:r>
              <a:rPr sz="3739" spc="617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“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”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402" y="2958932"/>
            <a:ext cx="68300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7844" y="2958932"/>
            <a:ext cx="14217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0296" y="2958932"/>
            <a:ext cx="18147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om</a:t>
            </a:r>
            <a:r>
              <a:rPr sz="3739" spc="6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202" y="4153294"/>
            <a:ext cx="270982" cy="11897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871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8439" y="4155968"/>
            <a:ext cx="5968292" cy="2897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Ad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a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12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ges</a:t>
            </a:r>
            <a:endParaRPr sz="3739">
              <a:latin typeface="Times New Roman"/>
              <a:cs typeface="Times New Roman"/>
            </a:endParaRPr>
          </a:p>
          <a:p>
            <a:pPr marL="16957" marR="17487">
              <a:lnSpc>
                <a:spcPts val="4032"/>
              </a:lnSpc>
              <a:spcBef>
                <a:spcPts val="1337"/>
              </a:spcBef>
            </a:pPr>
            <a:r>
              <a:rPr sz="3739" dirty="0">
                <a:latin typeface="Times New Roman"/>
                <a:cs typeface="Times New Roman"/>
              </a:rPr>
              <a:t>Eno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gh</a:t>
            </a:r>
            <a:r>
              <a:rPr sz="3739" spc="43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spa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447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2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ailable</a:t>
            </a:r>
            <a:r>
              <a:rPr sz="3739" spc="48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 l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age</a:t>
            </a:r>
            <a:r>
              <a:rPr sz="3739" spc="-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beh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nd</a:t>
            </a:r>
            <a:r>
              <a:rPr sz="3739" spc="-10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5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-4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seat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8"/>
              </a:spcBef>
            </a:pP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2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ig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46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20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</a:t>
            </a:r>
            <a:r>
              <a:rPr sz="3739" spc="-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ic</a:t>
            </a:r>
            <a:r>
              <a:rPr sz="3739" spc="-19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es</a:t>
            </a:r>
            <a:r>
              <a:rPr sz="3739" spc="23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23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ll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balance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202" y="6029151"/>
            <a:ext cx="271185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202" y="7226382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439" y="7229057"/>
            <a:ext cx="192096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cre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1101" y="7229057"/>
            <a:ext cx="19925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67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ficiency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4849" y="7229057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440" y="7741526"/>
            <a:ext cx="2965696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cooli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3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sy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tem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5319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24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9331" y="920750"/>
            <a:ext cx="10210800" cy="739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Educational Objectives (PEOs)</a:t>
            </a:r>
          </a:p>
          <a:p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have strong aptitude and fundamental knowledge in mechanical engineering for successful career.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take up research based improvement to provide solutions for technical problems of society.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resolve societal, technical /business challenges to hone personal development.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professional progress and technical understanding through continuing education for sustainable development.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Specific Outcomes (PSOs)</a:t>
            </a:r>
          </a:p>
          <a:p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apply, analyze mechanical engineering knowledge for sustainable development of society and self.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effectively communicate in small and large teams and work as a team member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use creativity in design, thermal, industrial engineering to improve mechanical systems and processes.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564621" y="2040775"/>
            <a:ext cx="5189022" cy="566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 txBox="1"/>
          <p:nvPr/>
        </p:nvSpPr>
        <p:spPr>
          <a:xfrm>
            <a:off x="770731" y="768350"/>
            <a:ext cx="1059179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ctr">
              <a:lnSpc>
                <a:spcPts val="6149"/>
              </a:lnSpc>
              <a:spcBef>
                <a:spcPts val="307"/>
              </a:spcBef>
            </a:pPr>
            <a:r>
              <a:rPr sz="4800" dirty="0">
                <a:latin typeface="Arial"/>
                <a:cs typeface="Arial"/>
              </a:rPr>
              <a:t>Engine </a:t>
            </a:r>
            <a:r>
              <a:rPr sz="4800" dirty="0" smtClean="0">
                <a:latin typeface="Arial"/>
                <a:cs typeface="Arial"/>
              </a:rPr>
              <a:t>fitted</a:t>
            </a:r>
            <a:r>
              <a:rPr lang="en-US" sz="4800" dirty="0" smtClean="0">
                <a:latin typeface="Arial"/>
                <a:cs typeface="Arial"/>
              </a:rPr>
              <a:t> in front but crosswise</a:t>
            </a:r>
          </a:p>
          <a:p>
            <a:pPr marL="16957">
              <a:lnSpc>
                <a:spcPts val="6149"/>
              </a:lnSpc>
              <a:spcBef>
                <a:spcPts val="307"/>
              </a:spcBef>
            </a:pPr>
            <a:endParaRPr lang="en-US" sz="5875" dirty="0" smtClean="0">
              <a:latin typeface="Arial"/>
              <a:cs typeface="Arial"/>
            </a:endParaRPr>
          </a:p>
          <a:p>
            <a:pPr marL="16957">
              <a:lnSpc>
                <a:spcPts val="6149"/>
              </a:lnSpc>
              <a:spcBef>
                <a:spcPts val="307"/>
              </a:spcBef>
            </a:pPr>
            <a:endParaRPr lang="en-US" sz="5875" dirty="0" smtClean="0">
              <a:latin typeface="Arial"/>
              <a:cs typeface="Arial"/>
            </a:endParaRPr>
          </a:p>
          <a:p>
            <a:pPr marL="16957">
              <a:lnSpc>
                <a:spcPts val="6149"/>
              </a:lnSpc>
              <a:spcBef>
                <a:spcPts val="307"/>
              </a:spcBef>
            </a:pPr>
            <a:endParaRPr lang="en-US" sz="5875" dirty="0" smtClean="0">
              <a:latin typeface="Arial"/>
              <a:cs typeface="Arial"/>
            </a:endParaRPr>
          </a:p>
          <a:p>
            <a:pPr marL="16957">
              <a:lnSpc>
                <a:spcPts val="6149"/>
              </a:lnSpc>
              <a:spcBef>
                <a:spcPts val="307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8748" y="768350"/>
            <a:ext cx="72733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5572" y="768350"/>
            <a:ext cx="164118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8483" y="768350"/>
            <a:ext cx="118463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24844" y="768350"/>
            <a:ext cx="342554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endParaRPr sz="5875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8264" y="2227977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3501" y="2230467"/>
            <a:ext cx="88659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9554" y="2230467"/>
            <a:ext cx="95548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-25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ont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4455" y="2230467"/>
            <a:ext cx="1275624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en</a:t>
            </a:r>
            <a:r>
              <a:rPr sz="3472" spc="5" dirty="0">
                <a:latin typeface="Times New Roman"/>
                <a:cs typeface="Times New Roman"/>
              </a:rPr>
              <a:t>g</a:t>
            </a:r>
            <a:r>
              <a:rPr sz="3472" spc="-19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9345" y="2230467"/>
            <a:ext cx="120276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yout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501" y="2653728"/>
            <a:ext cx="545534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re</a:t>
            </a:r>
            <a:r>
              <a:rPr sz="3472" spc="-19" dirty="0">
                <a:latin typeface="Times New Roman"/>
                <a:cs typeface="Times New Roman"/>
              </a:rPr>
              <a:t>q</a:t>
            </a:r>
            <a:r>
              <a:rPr sz="3472" dirty="0">
                <a:latin typeface="Times New Roman"/>
                <a:cs typeface="Times New Roman"/>
              </a:rPr>
              <a:t>uires</a:t>
            </a:r>
            <a:r>
              <a:rPr sz="3472" spc="514" dirty="0">
                <a:latin typeface="Times New Roman"/>
                <a:cs typeface="Times New Roman"/>
              </a:rPr>
              <a:t> 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472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ry</a:t>
            </a:r>
            <a:r>
              <a:rPr sz="3472" b="1" spc="5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2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3472" b="1" spc="5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space</a:t>
            </a:r>
            <a:r>
              <a:rPr sz="3472" b="1" spc="5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3500" y="3076661"/>
            <a:ext cx="5450486" cy="234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just">
              <a:lnSpc>
                <a:spcPts val="4027"/>
              </a:lnSpc>
              <a:spcBef>
                <a:spcPts val="227"/>
              </a:spcBef>
            </a:pPr>
            <a:r>
              <a:rPr sz="3472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t the e</a:t>
            </a:r>
            <a:r>
              <a:rPr sz="3472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gine</a:t>
            </a:r>
            <a:r>
              <a:rPr sz="3472" dirty="0">
                <a:latin typeface="Times New Roman"/>
                <a:cs typeface="Times New Roman"/>
              </a:rPr>
              <a:t>. </a:t>
            </a:r>
            <a:r>
              <a:rPr sz="3472" spc="-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en</a:t>
            </a:r>
            <a:r>
              <a:rPr sz="3472" spc="-25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e, 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ost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co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pact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ars use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yout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25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h</a:t>
            </a:r>
            <a:r>
              <a:rPr sz="3472" spc="3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has ve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y</a:t>
            </a:r>
            <a:r>
              <a:rPr sz="3472" spc="2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5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space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to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co</a:t>
            </a:r>
            <a:r>
              <a:rPr sz="3472" spc="-12" dirty="0">
                <a:latin typeface="Times New Roman"/>
                <a:cs typeface="Times New Roman"/>
              </a:rPr>
              <a:t>mm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 en</a:t>
            </a:r>
            <a:r>
              <a:rPr sz="3472" spc="5" dirty="0">
                <a:latin typeface="Times New Roman"/>
                <a:cs typeface="Times New Roman"/>
              </a:rPr>
              <a:t>g</a:t>
            </a:r>
            <a:r>
              <a:rPr sz="3472" dirty="0">
                <a:latin typeface="Times New Roman"/>
                <a:cs typeface="Times New Roman"/>
              </a:rPr>
              <a:t>in</a:t>
            </a:r>
            <a:r>
              <a:rPr sz="3472" spc="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 marR="11543" algn="just">
              <a:lnSpc>
                <a:spcPct val="95825"/>
              </a:lnSpc>
              <a:spcBef>
                <a:spcPts val="151"/>
              </a:spcBef>
            </a:pP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Des</a:t>
            </a:r>
            <a:r>
              <a:rPr sz="3472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gn</a:t>
            </a:r>
            <a:r>
              <a:rPr sz="3472" b="1" spc="57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2" b="1" spc="5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3472" b="1" spc="-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spc="5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pli</a:t>
            </a:r>
            <a:r>
              <a:rPr sz="3472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ated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263" y="5169661"/>
            <a:ext cx="25470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3131" y="5645150"/>
            <a:ext cx="4666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as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9300" y="5645150"/>
            <a:ext cx="1839413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compar</a:t>
            </a:r>
            <a:r>
              <a:rPr sz="3472" spc="-2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9202" y="5645150"/>
            <a:ext cx="44252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to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2648" y="5645150"/>
            <a:ext cx="640314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131" y="6069079"/>
            <a:ext cx="54594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longitudin</a:t>
            </a:r>
            <a:r>
              <a:rPr sz="3472" spc="-25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y </a:t>
            </a:r>
            <a:r>
              <a:rPr sz="3472" spc="3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plac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 </a:t>
            </a:r>
            <a:r>
              <a:rPr sz="3472" spc="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gi</a:t>
            </a:r>
            <a:r>
              <a:rPr sz="3472" spc="5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e.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131" y="6492340"/>
            <a:ext cx="545958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is </a:t>
            </a:r>
            <a:r>
              <a:rPr sz="3472" spc="246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24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b</a:t>
            </a:r>
            <a:r>
              <a:rPr sz="3472" spc="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use </a:t>
            </a:r>
            <a:r>
              <a:rPr sz="3472" spc="252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246" dirty="0">
                <a:latin typeface="Times New Roman"/>
                <a:cs typeface="Times New Roman"/>
              </a:rPr>
              <a:t> </a:t>
            </a:r>
            <a:r>
              <a:rPr sz="3472" spc="19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oes </a:t>
            </a:r>
            <a:r>
              <a:rPr sz="3472" spc="24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not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3132" y="6915601"/>
            <a:ext cx="1030550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ave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0815" y="6915601"/>
            <a:ext cx="1395292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nou</a:t>
            </a:r>
            <a:r>
              <a:rPr sz="3472" spc="-19" dirty="0">
                <a:latin typeface="Times New Roman"/>
                <a:cs typeface="Times New Roman"/>
              </a:rPr>
              <a:t>g</a:t>
            </a:r>
            <a:r>
              <a:rPr sz="3472" dirty="0">
                <a:latin typeface="Times New Roman"/>
                <a:cs typeface="Times New Roman"/>
              </a:rPr>
              <a:t>h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4445" y="6915601"/>
            <a:ext cx="1079123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sp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ce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9101" y="6915601"/>
            <a:ext cx="613261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-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132" y="7338898"/>
            <a:ext cx="219085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orie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6714331" y="2220685"/>
            <a:ext cx="4805296" cy="5809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 txBox="1"/>
          <p:nvPr/>
        </p:nvSpPr>
        <p:spPr>
          <a:xfrm>
            <a:off x="944740" y="736631"/>
            <a:ext cx="24720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8560" y="736631"/>
            <a:ext cx="6854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2791" y="736631"/>
            <a:ext cx="305342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mounted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7947" y="7366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8854" y="736631"/>
            <a:ext cx="222251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center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6067" y="2168888"/>
            <a:ext cx="220109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1303" y="2170988"/>
            <a:ext cx="2006184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Mi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-eng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824" y="2170988"/>
            <a:ext cx="3036307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spc="-5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937" b="1" spc="-1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-whe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l   </a:t>
            </a:r>
            <a:r>
              <a:rPr sz="2937" b="1" spc="2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dri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1304" y="2484365"/>
            <a:ext cx="2007710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937" b="1" spc="1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937" b="1" spc="50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can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2760" y="2484365"/>
            <a:ext cx="3193226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2937" b="1" spc="5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consi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937" b="1" spc="-5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ed </a:t>
            </a:r>
            <a:r>
              <a:rPr sz="2937" b="1" spc="47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1303" y="2797742"/>
            <a:ext cx="4942899" cy="1371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ori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7" b="1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937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ut</a:t>
            </a:r>
            <a:r>
              <a:rPr sz="2937" b="1" spc="-5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937" b="1" spc="-2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mobi</a:t>
            </a:r>
            <a:r>
              <a:rPr sz="2937" b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937" b="1" dirty="0">
                <a:solidFill>
                  <a:srgbClr val="FF0000"/>
                </a:solidFill>
                <a:latin typeface="Times New Roman"/>
                <a:cs typeface="Times New Roman"/>
              </a:rPr>
              <a:t>es.</a:t>
            </a:r>
            <a:endParaRPr sz="2937">
              <a:latin typeface="Times New Roman"/>
              <a:cs typeface="Times New Roman"/>
            </a:endParaRPr>
          </a:p>
          <a:p>
            <a:pPr marL="16957" marR="55855">
              <a:lnSpc>
                <a:spcPct val="95825"/>
              </a:lnSpc>
              <a:spcBef>
                <a:spcPts val="263"/>
              </a:spcBef>
            </a:pPr>
            <a:r>
              <a:rPr sz="2937" dirty="0">
                <a:latin typeface="Times New Roman"/>
                <a:cs typeface="Times New Roman"/>
              </a:rPr>
              <a:t>Drive</a:t>
            </a:r>
            <a:r>
              <a:rPr sz="2937" spc="1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is</a:t>
            </a:r>
            <a:r>
              <a:rPr sz="2937" spc="-1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gi</a:t>
            </a:r>
            <a:r>
              <a:rPr sz="2937" spc="12" dirty="0">
                <a:latin typeface="Times New Roman"/>
                <a:cs typeface="Times New Roman"/>
              </a:rPr>
              <a:t>v</a:t>
            </a:r>
            <a:r>
              <a:rPr sz="2937" dirty="0">
                <a:latin typeface="Times New Roman"/>
                <a:cs typeface="Times New Roman"/>
              </a:rPr>
              <a:t>en</a:t>
            </a:r>
            <a:r>
              <a:rPr sz="2937" spc="-1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to</a:t>
            </a:r>
            <a:r>
              <a:rPr sz="2937" spc="1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the re</a:t>
            </a:r>
            <a:r>
              <a:rPr sz="2937" spc="-12" dirty="0">
                <a:latin typeface="Times New Roman"/>
                <a:cs typeface="Times New Roman"/>
              </a:rPr>
              <a:t>a</a:t>
            </a:r>
            <a:r>
              <a:rPr sz="2937" spc="-159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  <a:p>
            <a:pPr marL="16957" marR="55855">
              <a:lnSpc>
                <a:spcPct val="95825"/>
              </a:lnSpc>
              <a:spcBef>
                <a:spcPts val="421"/>
              </a:spcBef>
            </a:pPr>
            <a:r>
              <a:rPr sz="2937" b="1" i="1" dirty="0">
                <a:latin typeface="Times New Roman"/>
                <a:cs typeface="Times New Roman"/>
              </a:rPr>
              <a:t>Eq</a:t>
            </a:r>
            <a:r>
              <a:rPr sz="2937" b="1" i="1" spc="5" dirty="0">
                <a:latin typeface="Times New Roman"/>
                <a:cs typeface="Times New Roman"/>
              </a:rPr>
              <a:t>u</a:t>
            </a:r>
            <a:r>
              <a:rPr sz="2937" b="1" i="1" dirty="0">
                <a:latin typeface="Times New Roman"/>
                <a:cs typeface="Times New Roman"/>
              </a:rPr>
              <a:t>al</a:t>
            </a:r>
            <a:r>
              <a:rPr sz="2937" b="1" i="1" spc="-72" dirty="0">
                <a:latin typeface="Times New Roman"/>
                <a:cs typeface="Times New Roman"/>
              </a:rPr>
              <a:t> </a:t>
            </a:r>
            <a:r>
              <a:rPr sz="2937" b="1" i="1" dirty="0">
                <a:latin typeface="Times New Roman"/>
                <a:cs typeface="Times New Roman"/>
              </a:rPr>
              <a:t>Distrib</a:t>
            </a:r>
            <a:r>
              <a:rPr sz="2937" b="1" i="1" spc="5" dirty="0">
                <a:latin typeface="Times New Roman"/>
                <a:cs typeface="Times New Roman"/>
              </a:rPr>
              <a:t>u</a:t>
            </a:r>
            <a:r>
              <a:rPr sz="2937" b="1" i="1" dirty="0">
                <a:latin typeface="Times New Roman"/>
                <a:cs typeface="Times New Roman"/>
              </a:rPr>
              <a:t>ti</a:t>
            </a:r>
            <a:r>
              <a:rPr sz="2937" b="1" i="1" spc="5" dirty="0">
                <a:latin typeface="Times New Roman"/>
                <a:cs typeface="Times New Roman"/>
              </a:rPr>
              <a:t>o</a:t>
            </a:r>
            <a:r>
              <a:rPr sz="2937" b="1" i="1" dirty="0">
                <a:latin typeface="Times New Roman"/>
                <a:cs typeface="Times New Roman"/>
              </a:rPr>
              <a:t>n</a:t>
            </a:r>
            <a:r>
              <a:rPr sz="2937" b="1" i="1" spc="-95" dirty="0">
                <a:latin typeface="Times New Roman"/>
                <a:cs typeface="Times New Roman"/>
              </a:rPr>
              <a:t> </a:t>
            </a:r>
            <a:r>
              <a:rPr sz="2937" b="1" i="1" spc="5" dirty="0">
                <a:latin typeface="Times New Roman"/>
                <a:cs typeface="Times New Roman"/>
              </a:rPr>
              <a:t>o</a:t>
            </a:r>
            <a:r>
              <a:rPr sz="2937" b="1" i="1" dirty="0">
                <a:latin typeface="Times New Roman"/>
                <a:cs typeface="Times New Roman"/>
              </a:rPr>
              <a:t>f</a:t>
            </a:r>
            <a:r>
              <a:rPr sz="2937" b="1" i="1" spc="-24" dirty="0">
                <a:latin typeface="Times New Roman"/>
                <a:cs typeface="Times New Roman"/>
              </a:rPr>
              <a:t> </a:t>
            </a:r>
            <a:r>
              <a:rPr sz="2937" b="1" i="1" dirty="0">
                <a:latin typeface="Times New Roman"/>
                <a:cs typeface="Times New Roman"/>
              </a:rPr>
              <a:t>weig</a:t>
            </a:r>
            <a:r>
              <a:rPr sz="2937" b="1" i="1" spc="5" dirty="0">
                <a:latin typeface="Times New Roman"/>
                <a:cs typeface="Times New Roman"/>
              </a:rPr>
              <a:t>ht</a:t>
            </a:r>
            <a:r>
              <a:rPr sz="2937" b="1" i="1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067" y="3277585"/>
            <a:ext cx="220312" cy="1373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8"/>
              </a:lnSpc>
              <a:spcBef>
                <a:spcPts val="156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  <a:p>
            <a:pPr marL="16957" marR="203">
              <a:lnSpc>
                <a:spcPct val="95825"/>
              </a:lnSpc>
              <a:spcBef>
                <a:spcPts val="263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  <a:p>
            <a:pPr marL="16957" marR="203">
              <a:lnSpc>
                <a:spcPct val="95825"/>
              </a:lnSpc>
              <a:spcBef>
                <a:spcPts val="434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304" y="4247106"/>
            <a:ext cx="5376422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latin typeface="Times New Roman"/>
                <a:cs typeface="Times New Roman"/>
              </a:rPr>
              <a:t>La</a:t>
            </a:r>
            <a:r>
              <a:rPr sz="2937" spc="-45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gest </a:t>
            </a:r>
            <a:r>
              <a:rPr sz="2937" spc="31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d</a:t>
            </a:r>
            <a:r>
              <a:rPr sz="2937" spc="5" dirty="0">
                <a:latin typeface="Times New Roman"/>
                <a:cs typeface="Times New Roman"/>
              </a:rPr>
              <a:t>ra</a:t>
            </a:r>
            <a:r>
              <a:rPr sz="2937" dirty="0">
                <a:latin typeface="Times New Roman"/>
                <a:cs typeface="Times New Roman"/>
              </a:rPr>
              <a:t>wback </a:t>
            </a:r>
            <a:r>
              <a:rPr sz="2937" spc="319" dirty="0">
                <a:latin typeface="Times New Roman"/>
                <a:cs typeface="Times New Roman"/>
              </a:rPr>
              <a:t> 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f </a:t>
            </a:r>
            <a:r>
              <a:rPr sz="2937" spc="38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mi</a:t>
            </a:r>
            <a:r>
              <a:rPr sz="2937" spc="5" dirty="0">
                <a:latin typeface="Times New Roman"/>
                <a:cs typeface="Times New Roman"/>
              </a:rPr>
              <a:t>d</a:t>
            </a:r>
            <a:r>
              <a:rPr sz="2937" dirty="0">
                <a:latin typeface="Times New Roman"/>
                <a:cs typeface="Times New Roman"/>
              </a:rPr>
              <a:t>-en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e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1303" y="4560483"/>
            <a:ext cx="1178758" cy="719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77"/>
              </a:lnSpc>
              <a:spcBef>
                <a:spcPts val="487"/>
              </a:spcBef>
            </a:pPr>
            <a:r>
              <a:rPr sz="2937" dirty="0">
                <a:latin typeface="Times New Roman"/>
                <a:cs typeface="Times New Roman"/>
              </a:rPr>
              <a:t>cars </a:t>
            </a:r>
            <a:r>
              <a:rPr sz="2937" spc="446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is </a:t>
            </a:r>
            <a:endParaRPr sz="2937">
              <a:latin typeface="Times New Roman"/>
              <a:cs typeface="Times New Roman"/>
            </a:endParaRPr>
          </a:p>
          <a:p>
            <a:pPr marL="16957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spac</a:t>
            </a:r>
            <a:r>
              <a:rPr sz="2937" spc="-5" dirty="0">
                <a:latin typeface="Times New Roman"/>
                <a:cs typeface="Times New Roman"/>
              </a:rPr>
              <a:t>e</a:t>
            </a:r>
            <a:r>
              <a:rPr sz="2937" dirty="0">
                <a:latin typeface="Times New Roman"/>
                <a:cs typeface="Times New Roman"/>
              </a:rPr>
              <a:t>;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8448" y="4560483"/>
            <a:ext cx="4029566" cy="406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latin typeface="Times New Roman"/>
                <a:cs typeface="Times New Roman"/>
              </a:rPr>
              <a:t>res</a:t>
            </a:r>
            <a:r>
              <a:rPr sz="2937" spc="5" dirty="0">
                <a:latin typeface="Times New Roman"/>
                <a:cs typeface="Times New Roman"/>
              </a:rPr>
              <a:t>t</a:t>
            </a:r>
            <a:r>
              <a:rPr sz="2937" spc="12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icted </a:t>
            </a:r>
            <a:r>
              <a:rPr sz="2937" spc="461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re</a:t>
            </a:r>
            <a:r>
              <a:rPr sz="2937" spc="5" dirty="0">
                <a:latin typeface="Times New Roman"/>
                <a:cs typeface="Times New Roman"/>
              </a:rPr>
              <a:t>a</a:t>
            </a:r>
            <a:r>
              <a:rPr sz="2937" dirty="0">
                <a:latin typeface="Times New Roman"/>
                <a:cs typeface="Times New Roman"/>
              </a:rPr>
              <a:t>r </a:t>
            </a:r>
            <a:r>
              <a:rPr sz="2937" spc="461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passen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er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067" y="5353702"/>
            <a:ext cx="220312" cy="406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8"/>
              </a:lnSpc>
              <a:spcBef>
                <a:spcPts val="156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304" y="5355805"/>
            <a:ext cx="5369521" cy="2142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52" algn="just">
              <a:lnSpc>
                <a:spcPts val="2871"/>
              </a:lnSpc>
              <a:spcBef>
                <a:spcPts val="143"/>
              </a:spcBef>
            </a:pPr>
            <a:r>
              <a:rPr sz="4406" baseline="-3952" dirty="0">
                <a:latin typeface="Times New Roman"/>
                <a:cs typeface="Times New Roman"/>
              </a:rPr>
              <a:t>Co</a:t>
            </a:r>
            <a:r>
              <a:rPr sz="4406" spc="5" baseline="-3952" dirty="0">
                <a:latin typeface="Times New Roman"/>
                <a:cs typeface="Times New Roman"/>
              </a:rPr>
              <a:t>n</a:t>
            </a:r>
            <a:r>
              <a:rPr sz="4406" baseline="-3952" dirty="0">
                <a:latin typeface="Times New Roman"/>
                <a:cs typeface="Times New Roman"/>
              </a:rPr>
              <a:t>s</a:t>
            </a:r>
            <a:r>
              <a:rPr sz="4406" spc="-5" baseline="-3952" dirty="0">
                <a:latin typeface="Times New Roman"/>
                <a:cs typeface="Times New Roman"/>
              </a:rPr>
              <a:t>e</a:t>
            </a:r>
            <a:r>
              <a:rPr sz="4406" baseline="-3952" dirty="0">
                <a:latin typeface="Times New Roman"/>
                <a:cs typeface="Times New Roman"/>
              </a:rPr>
              <a:t>q</a:t>
            </a:r>
            <a:r>
              <a:rPr sz="4406" spc="5" baseline="-3952" dirty="0">
                <a:latin typeface="Times New Roman"/>
                <a:cs typeface="Times New Roman"/>
              </a:rPr>
              <a:t>u</a:t>
            </a:r>
            <a:r>
              <a:rPr sz="4406" baseline="-3952" dirty="0">
                <a:latin typeface="Times New Roman"/>
                <a:cs typeface="Times New Roman"/>
              </a:rPr>
              <a:t>ent</a:t>
            </a:r>
            <a:r>
              <a:rPr sz="4406" spc="-12" baseline="-3952" dirty="0">
                <a:latin typeface="Times New Roman"/>
                <a:cs typeface="Times New Roman"/>
              </a:rPr>
              <a:t>l</a:t>
            </a:r>
            <a:r>
              <a:rPr sz="4406" baseline="-3952" dirty="0">
                <a:latin typeface="Times New Roman"/>
                <a:cs typeface="Times New Roman"/>
              </a:rPr>
              <a:t>y   </a:t>
            </a:r>
            <a:r>
              <a:rPr sz="4406" spc="174" baseline="-3952" dirty="0">
                <a:latin typeface="Times New Roman"/>
                <a:cs typeface="Times New Roman"/>
              </a:rPr>
              <a:t> </a:t>
            </a:r>
            <a:r>
              <a:rPr sz="4406" spc="-25" baseline="-3952" dirty="0">
                <a:latin typeface="Times New Roman"/>
                <a:cs typeface="Times New Roman"/>
              </a:rPr>
              <a:t>m</a:t>
            </a:r>
            <a:r>
              <a:rPr sz="4406" baseline="-3952" dirty="0">
                <a:latin typeface="Times New Roman"/>
                <a:cs typeface="Times New Roman"/>
              </a:rPr>
              <a:t>ost   </a:t>
            </a:r>
            <a:r>
              <a:rPr sz="4406" spc="286" baseline="-3952" dirty="0">
                <a:latin typeface="Times New Roman"/>
                <a:cs typeface="Times New Roman"/>
              </a:rPr>
              <a:t> </a:t>
            </a:r>
            <a:r>
              <a:rPr sz="4406" spc="-25" baseline="-3952" dirty="0">
                <a:latin typeface="Times New Roman"/>
                <a:cs typeface="Times New Roman"/>
              </a:rPr>
              <a:t>m</a:t>
            </a:r>
            <a:r>
              <a:rPr sz="4406" spc="12" baseline="-3952" dirty="0">
                <a:latin typeface="Times New Roman"/>
                <a:cs typeface="Times New Roman"/>
              </a:rPr>
              <a:t>i</a:t>
            </a:r>
            <a:r>
              <a:rPr sz="4406" spc="5" baseline="-3952" dirty="0">
                <a:latin typeface="Times New Roman"/>
                <a:cs typeface="Times New Roman"/>
              </a:rPr>
              <a:t>d</a:t>
            </a:r>
            <a:r>
              <a:rPr sz="4406" baseline="-3952" dirty="0">
                <a:latin typeface="Times New Roman"/>
                <a:cs typeface="Times New Roman"/>
              </a:rPr>
              <a:t>-engi</a:t>
            </a:r>
            <a:r>
              <a:rPr sz="4406" spc="12" baseline="-3952" dirty="0">
                <a:latin typeface="Times New Roman"/>
                <a:cs typeface="Times New Roman"/>
              </a:rPr>
              <a:t>n</a:t>
            </a:r>
            <a:r>
              <a:rPr sz="4406" baseline="-3952" dirty="0">
                <a:latin typeface="Times New Roman"/>
                <a:cs typeface="Times New Roman"/>
              </a:rPr>
              <a:t>e</a:t>
            </a:r>
            <a:endParaRPr sz="2937">
              <a:latin typeface="Times New Roman"/>
              <a:cs typeface="Times New Roman"/>
            </a:endParaRPr>
          </a:p>
          <a:p>
            <a:pPr marL="16957" marR="763036" algn="just">
              <a:lnSpc>
                <a:spcPts val="2730"/>
              </a:lnSpc>
            </a:pPr>
            <a:r>
              <a:rPr sz="4406" baseline="1317" dirty="0">
                <a:latin typeface="Times New Roman"/>
                <a:cs typeface="Times New Roman"/>
              </a:rPr>
              <a:t>ve</a:t>
            </a:r>
            <a:r>
              <a:rPr sz="4406" spc="5" baseline="1317" dirty="0">
                <a:latin typeface="Times New Roman"/>
                <a:cs typeface="Times New Roman"/>
              </a:rPr>
              <a:t>h</a:t>
            </a:r>
            <a:r>
              <a:rPr sz="4406" baseline="1317" dirty="0">
                <a:latin typeface="Times New Roman"/>
                <a:cs typeface="Times New Roman"/>
              </a:rPr>
              <a:t>icles</a:t>
            </a:r>
            <a:r>
              <a:rPr sz="4406" spc="-41" baseline="1317" dirty="0">
                <a:latin typeface="Times New Roman"/>
                <a:cs typeface="Times New Roman"/>
              </a:rPr>
              <a:t> </a:t>
            </a:r>
            <a:r>
              <a:rPr sz="4406" baseline="1317" dirty="0">
                <a:latin typeface="Times New Roman"/>
                <a:cs typeface="Times New Roman"/>
              </a:rPr>
              <a:t>are</a:t>
            </a:r>
            <a:r>
              <a:rPr sz="4406" spc="-21" baseline="1317" dirty="0">
                <a:latin typeface="Times New Roman"/>
                <a:cs typeface="Times New Roman"/>
              </a:rPr>
              <a:t> </a:t>
            </a:r>
            <a:r>
              <a:rPr sz="4406" baseline="1317" dirty="0">
                <a:latin typeface="Times New Roman"/>
                <a:cs typeface="Times New Roman"/>
              </a:rPr>
              <a:t>tw</a:t>
            </a:r>
            <a:r>
              <a:rPr sz="4406" spc="12" baseline="1317" dirty="0">
                <a:latin typeface="Times New Roman"/>
                <a:cs typeface="Times New Roman"/>
              </a:rPr>
              <a:t>o</a:t>
            </a:r>
            <a:r>
              <a:rPr sz="4406" baseline="1317" dirty="0">
                <a:latin typeface="Times New Roman"/>
                <a:cs typeface="Times New Roman"/>
              </a:rPr>
              <a:t>-seat</a:t>
            </a:r>
            <a:r>
              <a:rPr sz="4406" spc="-53" baseline="1317" dirty="0">
                <a:latin typeface="Times New Roman"/>
                <a:cs typeface="Times New Roman"/>
              </a:rPr>
              <a:t> </a:t>
            </a:r>
            <a:r>
              <a:rPr sz="4406" baseline="1317" dirty="0">
                <a:latin typeface="Times New Roman"/>
                <a:cs typeface="Times New Roman"/>
              </a:rPr>
              <a:t>ve</a:t>
            </a:r>
            <a:r>
              <a:rPr sz="4406" spc="5" baseline="1317" dirty="0">
                <a:latin typeface="Times New Roman"/>
                <a:cs typeface="Times New Roman"/>
              </a:rPr>
              <a:t>h</a:t>
            </a:r>
            <a:r>
              <a:rPr sz="4406" baseline="1317" dirty="0">
                <a:latin typeface="Times New Roman"/>
                <a:cs typeface="Times New Roman"/>
              </a:rPr>
              <a:t>icle</a:t>
            </a:r>
            <a:r>
              <a:rPr sz="4406" spc="-5" baseline="1317" dirty="0">
                <a:latin typeface="Times New Roman"/>
                <a:cs typeface="Times New Roman"/>
              </a:rPr>
              <a:t>s</a:t>
            </a:r>
            <a:r>
              <a:rPr sz="4406" baseline="1317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  <a:spcBef>
                <a:spcPts val="1020"/>
              </a:spcBef>
            </a:pPr>
            <a:r>
              <a:rPr sz="2937" dirty="0">
                <a:latin typeface="Times New Roman"/>
                <a:cs typeface="Times New Roman"/>
              </a:rPr>
              <a:t>T</a:t>
            </a:r>
            <a:r>
              <a:rPr sz="2937" spc="5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40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13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in</a:t>
            </a:r>
            <a:r>
              <a:rPr sz="2937" spc="63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-45" dirty="0">
                <a:latin typeface="Times New Roman"/>
                <a:cs typeface="Times New Roman"/>
              </a:rPr>
              <a:t>f</a:t>
            </a:r>
            <a:r>
              <a:rPr sz="2937" dirty="0">
                <a:latin typeface="Times New Roman"/>
                <a:cs typeface="Times New Roman"/>
              </a:rPr>
              <a:t>fect</a:t>
            </a:r>
            <a:r>
              <a:rPr sz="2937" spc="4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p</a:t>
            </a:r>
            <a:r>
              <a:rPr sz="2937" spc="12" dirty="0">
                <a:latin typeface="Times New Roman"/>
                <a:cs typeface="Times New Roman"/>
              </a:rPr>
              <a:t>u</a:t>
            </a:r>
            <a:r>
              <a:rPr sz="2937" dirty="0">
                <a:latin typeface="Times New Roman"/>
                <a:cs typeface="Times New Roman"/>
              </a:rPr>
              <a:t>shes t</a:t>
            </a:r>
            <a:r>
              <a:rPr sz="2937" spc="12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e 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passen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er</a:t>
            </a:r>
            <a:r>
              <a:rPr sz="2937" spc="25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co</a:t>
            </a:r>
            <a:r>
              <a:rPr sz="2937" spc="-19" dirty="0">
                <a:latin typeface="Times New Roman"/>
                <a:cs typeface="Times New Roman"/>
              </a:rPr>
              <a:t>m</a:t>
            </a:r>
            <a:r>
              <a:rPr sz="2937" dirty="0">
                <a:latin typeface="Times New Roman"/>
                <a:cs typeface="Times New Roman"/>
              </a:rPr>
              <a:t>p</a:t>
            </a:r>
            <a:r>
              <a:rPr sz="2937" spc="19" dirty="0">
                <a:latin typeface="Times New Roman"/>
                <a:cs typeface="Times New Roman"/>
              </a:rPr>
              <a:t>a</a:t>
            </a:r>
            <a:r>
              <a:rPr sz="2937" dirty="0">
                <a:latin typeface="Times New Roman"/>
                <a:cs typeface="Times New Roman"/>
              </a:rPr>
              <a:t>r</a:t>
            </a:r>
            <a:r>
              <a:rPr sz="2937" spc="12" dirty="0">
                <a:latin typeface="Times New Roman"/>
                <a:cs typeface="Times New Roman"/>
              </a:rPr>
              <a:t>t</a:t>
            </a:r>
            <a:r>
              <a:rPr sz="2937" dirty="0">
                <a:latin typeface="Times New Roman"/>
                <a:cs typeface="Times New Roman"/>
              </a:rPr>
              <a:t>m</a:t>
            </a:r>
            <a:r>
              <a:rPr sz="2937" spc="-5" dirty="0">
                <a:latin typeface="Times New Roman"/>
                <a:cs typeface="Times New Roman"/>
              </a:rPr>
              <a:t>e</a:t>
            </a:r>
            <a:r>
              <a:rPr sz="2937" dirty="0">
                <a:latin typeface="Times New Roman"/>
                <a:cs typeface="Times New Roman"/>
              </a:rPr>
              <a:t>nt f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rward 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t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wards</a:t>
            </a:r>
            <a:r>
              <a:rPr sz="2937" spc="107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t</a:t>
            </a:r>
            <a:r>
              <a:rPr sz="2937" spc="5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170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fr</a:t>
            </a:r>
            <a:r>
              <a:rPr sz="2937" spc="5" dirty="0">
                <a:latin typeface="Times New Roman"/>
                <a:cs typeface="Times New Roman"/>
              </a:rPr>
              <a:t>o</a:t>
            </a:r>
            <a:r>
              <a:rPr sz="2937" dirty="0">
                <a:latin typeface="Times New Roman"/>
                <a:cs typeface="Times New Roman"/>
              </a:rPr>
              <a:t>nt</a:t>
            </a:r>
            <a:r>
              <a:rPr sz="2937" spc="-44" dirty="0">
                <a:latin typeface="Times New Roman"/>
                <a:cs typeface="Times New Roman"/>
              </a:rPr>
              <a:t> </a:t>
            </a:r>
            <a:r>
              <a:rPr sz="2937" spc="-533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937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axle</a:t>
            </a:r>
            <a:r>
              <a:rPr sz="2937" spc="144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937" dirty="0">
                <a:latin typeface="Times New Roman"/>
                <a:cs typeface="Times New Roman"/>
                <a:hlinkClick r:id="rId3"/>
              </a:rPr>
              <a:t>(if</a:t>
            </a:r>
            <a:r>
              <a:rPr sz="2937" spc="172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en</a:t>
            </a:r>
            <a:r>
              <a:rPr sz="2937" spc="5" dirty="0">
                <a:latin typeface="Times New Roman"/>
                <a:cs typeface="Times New Roman"/>
              </a:rPr>
              <a:t>g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e</a:t>
            </a:r>
            <a:r>
              <a:rPr sz="2937" spc="135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is </a:t>
            </a:r>
            <a:endParaRPr sz="2937">
              <a:latin typeface="Times New Roman"/>
              <a:cs typeface="Times New Roman"/>
            </a:endParaRPr>
          </a:p>
          <a:p>
            <a:pPr marL="16957" algn="just">
              <a:lnSpc>
                <a:spcPts val="3377"/>
              </a:lnSpc>
            </a:pPr>
            <a:r>
              <a:rPr sz="2937" dirty="0">
                <a:latin typeface="Times New Roman"/>
                <a:cs typeface="Times New Roman"/>
              </a:rPr>
              <a:t>be</a:t>
            </a:r>
            <a:r>
              <a:rPr sz="2937" spc="5" dirty="0">
                <a:latin typeface="Times New Roman"/>
                <a:cs typeface="Times New Roman"/>
              </a:rPr>
              <a:t>h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n</a:t>
            </a:r>
            <a:r>
              <a:rPr sz="2937" dirty="0">
                <a:latin typeface="Times New Roman"/>
                <a:cs typeface="Times New Roman"/>
              </a:rPr>
              <a:t>d</a:t>
            </a:r>
            <a:r>
              <a:rPr sz="2937" spc="-79" dirty="0">
                <a:latin typeface="Times New Roman"/>
                <a:cs typeface="Times New Roman"/>
              </a:rPr>
              <a:t> </a:t>
            </a:r>
            <a:r>
              <a:rPr sz="2937" dirty="0">
                <a:latin typeface="Times New Roman"/>
                <a:cs typeface="Times New Roman"/>
              </a:rPr>
              <a:t>d</a:t>
            </a:r>
            <a:r>
              <a:rPr sz="2937" spc="5" dirty="0">
                <a:latin typeface="Times New Roman"/>
                <a:cs typeface="Times New Roman"/>
              </a:rPr>
              <a:t>r</a:t>
            </a:r>
            <a:r>
              <a:rPr sz="2937" dirty="0">
                <a:latin typeface="Times New Roman"/>
                <a:cs typeface="Times New Roman"/>
              </a:rPr>
              <a:t>i</a:t>
            </a:r>
            <a:r>
              <a:rPr sz="2937" spc="5" dirty="0">
                <a:latin typeface="Times New Roman"/>
                <a:cs typeface="Times New Roman"/>
              </a:rPr>
              <a:t>v</a:t>
            </a:r>
            <a:r>
              <a:rPr sz="2937" dirty="0">
                <a:latin typeface="Times New Roman"/>
                <a:cs typeface="Times New Roman"/>
              </a:rPr>
              <a:t>er</a:t>
            </a:r>
            <a:r>
              <a:rPr sz="2937" spc="5" dirty="0">
                <a:latin typeface="Times New Roman"/>
                <a:cs typeface="Times New Roman"/>
              </a:rPr>
              <a:t>)</a:t>
            </a:r>
            <a:r>
              <a:rPr sz="2937" dirty="0">
                <a:latin typeface="Times New Roman"/>
                <a:cs typeface="Times New Roman"/>
              </a:rPr>
              <a:t>.</a:t>
            </a:r>
            <a:endParaRPr sz="2937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067" y="6150021"/>
            <a:ext cx="220109" cy="40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131"/>
              </a:lnSpc>
              <a:spcBef>
                <a:spcPts val="156"/>
              </a:spcBef>
            </a:pPr>
            <a:r>
              <a:rPr sz="2937" dirty="0">
                <a:latin typeface="Arial"/>
                <a:cs typeface="Arial"/>
              </a:rPr>
              <a:t>•</a:t>
            </a:r>
            <a:endParaRPr sz="293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706909" y="5415496"/>
            <a:ext cx="5189022" cy="258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8" name="object 28"/>
          <p:cNvSpPr/>
          <p:nvPr/>
        </p:nvSpPr>
        <p:spPr>
          <a:xfrm>
            <a:off x="7124066" y="2196268"/>
            <a:ext cx="4771864" cy="2899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 txBox="1"/>
          <p:nvPr/>
        </p:nvSpPr>
        <p:spPr>
          <a:xfrm>
            <a:off x="944740" y="736631"/>
            <a:ext cx="247209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8561" y="736631"/>
            <a:ext cx="20147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Fitted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5082" y="736631"/>
            <a:ext cx="76917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5990" y="736631"/>
            <a:ext cx="172188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b</a:t>
            </a:r>
            <a:r>
              <a:rPr sz="5875" dirty="0">
                <a:latin typeface="Arial"/>
                <a:cs typeface="Arial"/>
              </a:rPr>
              <a:t>ack</a:t>
            </a:r>
            <a:endParaRPr sz="58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6273" y="2251270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1510" y="2253945"/>
            <a:ext cx="530408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Flat</a:t>
            </a:r>
            <a:r>
              <a:rPr sz="3739" spc="13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floor</a:t>
            </a:r>
            <a:r>
              <a:rPr sz="3739" spc="67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avail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7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71510" y="2766742"/>
            <a:ext cx="9489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33478" y="2766742"/>
            <a:ext cx="18180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opeller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64658" y="2766742"/>
            <a:ext cx="1211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af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89095" y="2766742"/>
            <a:ext cx="68395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are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1509" y="3280048"/>
            <a:ext cx="210540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eli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ated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273" y="3961104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1509" y="3963779"/>
            <a:ext cx="1817134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46"/>
              </a:lnSpc>
              <a:spcBef>
                <a:spcPts val="196"/>
              </a:spcBef>
            </a:pPr>
            <a:r>
              <a:rPr sz="3739" spc="-139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ith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9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ler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6161" y="3963778"/>
            <a:ext cx="22647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eli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ation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203" y="3963779"/>
            <a:ext cx="1330152" cy="1533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1402" marR="13654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  <a:p>
            <a:pPr marL="73933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er</a:t>
            </a:r>
            <a:endParaRPr sz="3739">
              <a:latin typeface="Times New Roman"/>
              <a:cs typeface="Times New Roman"/>
            </a:endParaRPr>
          </a:p>
          <a:p>
            <a:pPr marL="16957" marR="12128">
              <a:lnSpc>
                <a:spcPts val="4039"/>
              </a:lnSpc>
            </a:pPr>
            <a:r>
              <a:rPr sz="3739" dirty="0">
                <a:latin typeface="Times New Roman"/>
                <a:cs typeface="Times New Roman"/>
              </a:rPr>
              <a:t>giving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9991" y="4476576"/>
            <a:ext cx="102817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aft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8552" y="4476576"/>
            <a:ext cx="68300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509" y="4989046"/>
            <a:ext cx="502017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6402" y="4989046"/>
            <a:ext cx="1448996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avi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7900" y="4989046"/>
            <a:ext cx="1633592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lowered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509" y="5502510"/>
            <a:ext cx="3292380" cy="1189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stab</a:t>
            </a:r>
            <a:r>
              <a:rPr sz="3739" spc="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71"/>
              </a:spcBef>
            </a:pP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tter </a:t>
            </a:r>
            <a:r>
              <a:rPr sz="3739" spc="84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adhesion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73" y="6181531"/>
            <a:ext cx="27098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068" y="6184204"/>
            <a:ext cx="1791446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75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 </a:t>
            </a:r>
            <a:r>
              <a:rPr sz="3739" spc="78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ad</a:t>
            </a:r>
            <a:endParaRPr sz="3739">
              <a:latin typeface="Times New Roman"/>
              <a:cs typeface="Times New Roman"/>
            </a:endParaRPr>
          </a:p>
          <a:p>
            <a:pPr marL="16957" marR="1812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cli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509" y="6697002"/>
            <a:ext cx="1788211" cy="1020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ia</a:t>
            </a:r>
            <a:r>
              <a:rPr sz="3739" spc="-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ly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hi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3597" y="6697002"/>
            <a:ext cx="1132010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when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4741" y="1415654"/>
            <a:ext cx="20147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Other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8272" y="1415654"/>
            <a:ext cx="326264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mportant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168" y="1415654"/>
            <a:ext cx="263946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chass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4134" y="1415654"/>
            <a:ext cx="193185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types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4127" y="2930293"/>
            <a:ext cx="4431804" cy="1876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259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abu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ar</a:t>
            </a:r>
            <a:r>
              <a:rPr sz="3739" spc="-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Space</a:t>
            </a:r>
            <a:r>
              <a:rPr sz="3739" spc="-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Mon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coque</a:t>
            </a:r>
            <a:r>
              <a:rPr sz="3739" spc="-10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Fra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105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ckb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ne</a:t>
            </a:r>
            <a:r>
              <a:rPr sz="3739" spc="-10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Fra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28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121648" y="6154077"/>
            <a:ext cx="1790307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40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57711" y="6154077"/>
            <a:ext cx="2084208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40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0008" y="6154077"/>
            <a:ext cx="2204608" cy="982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40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783" y="6365696"/>
            <a:ext cx="1059374" cy="1194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65"/>
              </a:lnSpc>
              <a:spcBef>
                <a:spcPts val="178"/>
              </a:spcBef>
            </a:pPr>
            <a:r>
              <a:rPr sz="5207" baseline="1114" dirty="0">
                <a:latin typeface="Arial"/>
                <a:cs typeface="Arial"/>
              </a:rPr>
              <a:t>•</a:t>
            </a:r>
            <a:r>
              <a:rPr sz="5207" spc="226" baseline="1114" dirty="0">
                <a:latin typeface="Arial"/>
                <a:cs typeface="Arial"/>
              </a:rPr>
              <a:t> </a:t>
            </a:r>
            <a:r>
              <a:rPr sz="5207" baseline="1114" dirty="0">
                <a:latin typeface="Times New Roman"/>
                <a:cs typeface="Times New Roman"/>
              </a:rPr>
              <a:t>Fo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5824" y="6368186"/>
            <a:ext cx="1761418" cy="1192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0685">
              <a:lnSpc>
                <a:spcPts val="3438"/>
              </a:lnSpc>
              <a:spcBef>
                <a:spcPts val="171"/>
              </a:spcBef>
            </a:pPr>
            <a:r>
              <a:rPr sz="5207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highe</a:t>
            </a:r>
            <a:endParaRPr sz="3472">
              <a:latin typeface="Times New Roman"/>
              <a:cs typeface="Times New Roman"/>
            </a:endParaRPr>
          </a:p>
          <a:p>
            <a:pPr>
              <a:lnSpc>
                <a:spcPts val="3445"/>
              </a:lnSpc>
            </a:pPr>
            <a:r>
              <a:rPr sz="5207" spc="5" baseline="1114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42331" y="6386503"/>
            <a:ext cx="1602636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2512">
              <a:lnSpc>
                <a:spcPts val="3438"/>
              </a:lnSpc>
              <a:spcBef>
                <a:spcPts val="171"/>
              </a:spcBef>
            </a:pPr>
            <a:r>
              <a:rPr sz="5207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5207" spc="-12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5207" baseline="-1114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endParaRPr sz="3472" dirty="0">
              <a:latin typeface="Times New Roman"/>
              <a:cs typeface="Times New Roman"/>
            </a:endParaRPr>
          </a:p>
          <a:p>
            <a:pPr marR="93002">
              <a:lnSpc>
                <a:spcPts val="3445"/>
              </a:lnSpc>
            </a:pP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80023" y="1772993"/>
            <a:ext cx="5644840" cy="6070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 txBox="1"/>
          <p:nvPr/>
        </p:nvSpPr>
        <p:spPr>
          <a:xfrm>
            <a:off x="944740" y="769177"/>
            <a:ext cx="264992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226" dirty="0">
                <a:latin typeface="Arial"/>
                <a:cs typeface="Arial"/>
              </a:rPr>
              <a:t>T</a:t>
            </a:r>
            <a:r>
              <a:rPr sz="5875" dirty="0">
                <a:latin typeface="Arial"/>
                <a:cs typeface="Arial"/>
              </a:rPr>
              <a:t>ubular</a:t>
            </a:r>
            <a:endParaRPr sz="587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56399" y="769177"/>
            <a:ext cx="230247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</a:t>
            </a:r>
            <a:r>
              <a:rPr sz="5875" spc="-19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825" y="1606550"/>
            <a:ext cx="254702" cy="1069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502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7062" y="1609040"/>
            <a:ext cx="5345332" cy="1916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691666" algn="just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5" dirty="0">
                <a:latin typeface="Times New Roman"/>
                <a:cs typeface="Times New Roman"/>
              </a:rPr>
              <a:t>3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di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ensional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design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338"/>
              </a:lnSpc>
              <a:spcBef>
                <a:spcPts val="1239"/>
              </a:spcBef>
            </a:pPr>
            <a:r>
              <a:rPr sz="3472" spc="-119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ubular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p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e fr</a:t>
            </a:r>
            <a:r>
              <a:rPr sz="3472" spc="-12" dirty="0">
                <a:latin typeface="Times New Roman"/>
                <a:cs typeface="Times New Roman"/>
              </a:rPr>
              <a:t>am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chas</a:t>
            </a:r>
            <a:r>
              <a:rPr sz="3472" spc="-19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is e</a:t>
            </a:r>
            <a:r>
              <a:rPr sz="3472" spc="-25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plo</a:t>
            </a:r>
            <a:r>
              <a:rPr sz="3472" spc="12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2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doz</a:t>
            </a:r>
            <a:r>
              <a:rPr sz="3472" spc="-33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ns</a:t>
            </a:r>
            <a:r>
              <a:rPr sz="3472" spc="47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 c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ular s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ion  </a:t>
            </a:r>
            <a:r>
              <a:rPr sz="3472" spc="5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u</a:t>
            </a:r>
            <a:r>
              <a:rPr sz="3472" dirty="0">
                <a:latin typeface="Times New Roman"/>
                <a:cs typeface="Times New Roman"/>
              </a:rPr>
              <a:t>be,  </a:t>
            </a:r>
            <a:r>
              <a:rPr sz="3472" spc="52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po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spc="5" dirty="0">
                <a:latin typeface="Times New Roman"/>
                <a:cs typeface="Times New Roman"/>
              </a:rPr>
              <a:t>on</a:t>
            </a:r>
            <a:r>
              <a:rPr sz="3472" dirty="0">
                <a:latin typeface="Times New Roman"/>
                <a:cs typeface="Times New Roman"/>
              </a:rPr>
              <a:t>s  </a:t>
            </a:r>
            <a:r>
              <a:rPr sz="3472" spc="534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in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062" y="3473357"/>
            <a:ext cx="160769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di</a:t>
            </a:r>
            <a:r>
              <a:rPr sz="3472" spc="-67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fe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5548" y="3473357"/>
            <a:ext cx="184040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dire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6149" y="3473357"/>
            <a:ext cx="44237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to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7062" y="3896618"/>
            <a:ext cx="5345289" cy="898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38"/>
              </a:lnSpc>
              <a:spcBef>
                <a:spcPts val="427"/>
              </a:spcBef>
            </a:pPr>
            <a:r>
              <a:rPr sz="3472" dirty="0">
                <a:latin typeface="Times New Roman"/>
                <a:cs typeface="Times New Roman"/>
              </a:rPr>
              <a:t>provide </a:t>
            </a:r>
            <a:r>
              <a:rPr sz="3472" spc="139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h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nical </a:t>
            </a:r>
            <a:r>
              <a:rPr sz="3472" spc="14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reng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h against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force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from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an</a:t>
            </a:r>
            <a:r>
              <a:rPr sz="3472" spc="5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25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825" y="4909218"/>
            <a:ext cx="2549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92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062" y="4911711"/>
            <a:ext cx="535316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se </a:t>
            </a:r>
            <a:r>
              <a:rPr sz="3472" spc="44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tub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4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 </a:t>
            </a:r>
            <a:r>
              <a:rPr sz="3472" spc="46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lded </a:t>
            </a:r>
            <a:r>
              <a:rPr sz="3472" spc="46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&amp;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062" y="5335809"/>
            <a:ext cx="112858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for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0945" y="5335809"/>
            <a:ext cx="29621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2176" y="5335809"/>
            <a:ext cx="88262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ve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9970" y="5335809"/>
            <a:ext cx="161961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co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plex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061" y="5759071"/>
            <a:ext cx="175338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ructur</a:t>
            </a:r>
            <a:r>
              <a:rPr sz="3472" spc="-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8716" y="6351229"/>
            <a:ext cx="66448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ngt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9950" y="6310303"/>
            <a:ext cx="156618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472" spc="-19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uir</a:t>
            </a:r>
            <a:r>
              <a:rPr sz="3472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062" y="6774095"/>
            <a:ext cx="321203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31" y="6767503"/>
            <a:ext cx="129540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2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4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ort</a:t>
            </a:r>
            <a:r>
              <a:rPr lang="en-US" sz="34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7167" y="6774095"/>
            <a:ext cx="3502140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4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spc="-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52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tu</a:t>
            </a:r>
            <a:r>
              <a:rPr sz="3472" spc="12" dirty="0">
                <a:latin typeface="Times New Roman"/>
                <a:cs typeface="Times New Roman"/>
              </a:rPr>
              <a:t>b</a:t>
            </a:r>
            <a:r>
              <a:rPr sz="3472" dirty="0">
                <a:latin typeface="Times New Roman"/>
                <a:cs typeface="Times New Roman"/>
              </a:rPr>
              <a:t>ular</a:t>
            </a:r>
            <a:r>
              <a:rPr sz="3472" spc="5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spa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062" y="7198091"/>
            <a:ext cx="112637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fr</a:t>
            </a:r>
            <a:r>
              <a:rPr sz="3472" spc="-12" dirty="0">
                <a:latin typeface="Times New Roman"/>
                <a:cs typeface="Times New Roman"/>
              </a:rPr>
              <a:t>am</a:t>
            </a:r>
            <a:r>
              <a:rPr sz="3472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621" y="7198091"/>
            <a:ext cx="13489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chas</a:t>
            </a:r>
            <a:r>
              <a:rPr sz="3472" spc="-19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4160" y="7198091"/>
            <a:ext cx="137586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usually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062" y="7621352"/>
            <a:ext cx="5344627" cy="898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38"/>
              </a:lnSpc>
              <a:spcBef>
                <a:spcPts val="427"/>
              </a:spcBef>
            </a:pPr>
            <a:r>
              <a:rPr sz="3472" dirty="0">
                <a:latin typeface="Times New Roman"/>
                <a:cs typeface="Times New Roman"/>
              </a:rPr>
              <a:t>inco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pora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16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20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ro</a:t>
            </a:r>
            <a:r>
              <a:rPr sz="3472" spc="5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g</a:t>
            </a:r>
            <a:r>
              <a:rPr sz="3472" spc="20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ructu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 u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der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b</a:t>
            </a:r>
            <a:r>
              <a:rPr sz="3472" spc="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th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ors.</a:t>
            </a:r>
            <a:endParaRPr sz="3472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44741" y="9652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8531" y="965231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4654" y="965231"/>
            <a:ext cx="122498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8375" y="965231"/>
            <a:ext cx="40091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4741" y="2479871"/>
            <a:ext cx="1304889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419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ery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6401" y="2482545"/>
            <a:ext cx="12932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st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5377" y="2482545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in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4282" y="2479871"/>
            <a:ext cx="1354294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Times New Roman"/>
                <a:cs typeface="Times New Roman"/>
              </a:rPr>
              <a:t>any  </a:t>
            </a:r>
            <a:r>
              <a:rPr sz="3739" spc="2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2432" y="2482545"/>
            <a:ext cx="4745220" cy="3756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-419" dirty="0">
                <a:latin typeface="Times New Roman"/>
                <a:cs typeface="Times New Roman"/>
              </a:rPr>
              <a:t>V</a:t>
            </a:r>
            <a:r>
              <a:rPr sz="3739" b="1" i="1" dirty="0">
                <a:latin typeface="Times New Roman"/>
                <a:cs typeface="Times New Roman"/>
              </a:rPr>
              <a:t>ery </a:t>
            </a:r>
            <a:r>
              <a:rPr sz="3739" b="1" i="1" spc="527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complex </a:t>
            </a:r>
            <a:r>
              <a:rPr sz="3739" b="1" i="1" spc="418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, </a:t>
            </a:r>
            <a:r>
              <a:rPr sz="3739" b="1" i="1" spc="517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</a:t>
            </a:r>
            <a:r>
              <a:rPr sz="3739" b="1" i="1" spc="-12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st</a:t>
            </a:r>
            <a:r>
              <a:rPr sz="3739" b="1" i="1" spc="5" dirty="0">
                <a:latin typeface="Times New Roman"/>
                <a:cs typeface="Times New Roman"/>
              </a:rPr>
              <a:t>l</a:t>
            </a:r>
            <a:r>
              <a:rPr sz="3739" b="1" i="1" dirty="0">
                <a:latin typeface="Times New Roman"/>
                <a:cs typeface="Times New Roman"/>
              </a:rPr>
              <a:t>y</a:t>
            </a:r>
            <a:endParaRPr sz="3739">
              <a:latin typeface="Times New Roman"/>
              <a:cs typeface="Times New Roman"/>
            </a:endParaRPr>
          </a:p>
          <a:p>
            <a:pPr marL="16957" marR="808">
              <a:lnSpc>
                <a:spcPts val="4039"/>
              </a:lnSpc>
              <a:spcBef>
                <a:spcPts val="4"/>
              </a:spcBef>
            </a:pPr>
            <a:r>
              <a:rPr sz="3739" b="1" i="1" spc="5" dirty="0">
                <a:latin typeface="Times New Roman"/>
                <a:cs typeface="Times New Roman"/>
              </a:rPr>
              <a:t>an</a:t>
            </a: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375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time</a:t>
            </a:r>
            <a:r>
              <a:rPr sz="3739" b="1" i="1" spc="439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con</a:t>
            </a:r>
            <a:r>
              <a:rPr sz="3739" b="1" i="1" spc="12" dirty="0">
                <a:latin typeface="Times New Roman"/>
                <a:cs typeface="Times New Roman"/>
              </a:rPr>
              <a:t>s</a:t>
            </a:r>
            <a:r>
              <a:rPr sz="3739" b="1" i="1" dirty="0">
                <a:latin typeface="Times New Roman"/>
                <a:cs typeface="Times New Roman"/>
              </a:rPr>
              <a:t>umi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g</a:t>
            </a:r>
            <a:r>
              <a:rPr sz="3739" b="1" i="1" spc="270" dirty="0">
                <a:latin typeface="Times New Roman"/>
                <a:cs typeface="Times New Roman"/>
              </a:rPr>
              <a:t> </a:t>
            </a:r>
            <a:r>
              <a:rPr sz="3739" b="1" i="1" spc="5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</a:pPr>
            <a:r>
              <a:rPr sz="3739" b="1" i="1" spc="5" dirty="0">
                <a:latin typeface="Times New Roman"/>
                <a:cs typeface="Times New Roman"/>
              </a:rPr>
              <a:t>b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-48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b</a:t>
            </a:r>
            <a:r>
              <a:rPr sz="3739" b="1" i="1" spc="12" dirty="0">
                <a:latin typeface="Times New Roman"/>
                <a:cs typeface="Times New Roman"/>
              </a:rPr>
              <a:t>u</a:t>
            </a:r>
            <a:r>
              <a:rPr sz="3739" b="1" i="1" dirty="0">
                <a:latin typeface="Times New Roman"/>
                <a:cs typeface="Times New Roman"/>
              </a:rPr>
              <a:t>il</a:t>
            </a:r>
            <a:r>
              <a:rPr sz="3739" b="1" i="1" spc="12" dirty="0">
                <a:latin typeface="Times New Roman"/>
                <a:cs typeface="Times New Roman"/>
              </a:rPr>
              <a:t>t</a:t>
            </a:r>
            <a:r>
              <a:rPr sz="3739" b="1" i="1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6898" indent="118021" algn="just">
              <a:lnSpc>
                <a:spcPts val="4298"/>
              </a:lnSpc>
              <a:spcBef>
                <a:spcPts val="1095"/>
              </a:spcBef>
            </a:pP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1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engag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s a</a:t>
            </a:r>
            <a:r>
              <a:rPr sz="3739" spc="10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71" dirty="0">
                <a:latin typeface="Times New Roman"/>
                <a:cs typeface="Times New Roman"/>
              </a:rPr>
              <a:t> </a:t>
            </a:r>
            <a:r>
              <a:rPr sz="3739" spc="12" dirty="0">
                <a:latin typeface="Times New Roman"/>
                <a:cs typeface="Times New Roman"/>
              </a:rPr>
              <a:t>of </a:t>
            </a:r>
            <a:endParaRPr sz="3739">
              <a:latin typeface="Times New Roman"/>
              <a:cs typeface="Times New Roman"/>
            </a:endParaRPr>
          </a:p>
          <a:p>
            <a:pPr marL="16957" marR="6898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es ri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35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doo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al </a:t>
            </a:r>
            <a:endParaRPr sz="3739">
              <a:latin typeface="Times New Roman"/>
              <a:cs typeface="Times New Roman"/>
            </a:endParaRPr>
          </a:p>
          <a:p>
            <a:pPr marL="16957" marR="6898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2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result in</a:t>
            </a:r>
            <a:r>
              <a:rPr sz="3739" spc="2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di</a:t>
            </a:r>
            <a:r>
              <a:rPr sz="3739" spc="-67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ficult to </a:t>
            </a:r>
            <a:endParaRPr sz="3739">
              <a:latin typeface="Times New Roman"/>
              <a:cs typeface="Times New Roman"/>
            </a:endParaRPr>
          </a:p>
          <a:p>
            <a:pPr marL="16957" marR="6898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ss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5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2995343"/>
            <a:ext cx="2371396" cy="1534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rect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on</a:t>
            </a:r>
            <a:endParaRPr sz="3739">
              <a:latin typeface="Times New Roman"/>
              <a:cs typeface="Times New Roman"/>
            </a:endParaRPr>
          </a:p>
          <a:p>
            <a:pPr marL="16957" marR="34846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with</a:t>
            </a:r>
            <a:r>
              <a:rPr sz="3739" spc="53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lad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</a:pPr>
            <a:r>
              <a:rPr sz="3739" dirty="0">
                <a:latin typeface="Times New Roman"/>
                <a:cs typeface="Times New Roman"/>
              </a:rPr>
              <a:t>Mo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ocoque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5891" y="2995343"/>
            <a:ext cx="2326041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0267" marR="292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(compared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chassis</a:t>
            </a:r>
            <a:r>
              <a:rPr sz="3739" spc="4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0719" y="4021446"/>
            <a:ext cx="144825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chassis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9511" y="4021446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195" y="4189704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977" y="4534243"/>
            <a:ext cx="68537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7918" y="4534243"/>
            <a:ext cx="107653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sa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139" y="4534243"/>
            <a:ext cx="15544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weigh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)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195" y="6410131"/>
            <a:ext cx="27098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0457" y="6412805"/>
            <a:ext cx="218648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19" dirty="0">
                <a:latin typeface="Times New Roman"/>
                <a:cs typeface="Times New Roman"/>
              </a:rPr>
              <a:t>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ib</a:t>
            </a:r>
            <a:r>
              <a:rPr sz="3739" spc="-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4800" y="6412805"/>
            <a:ext cx="65929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2431" y="6925602"/>
            <a:ext cx="419605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tized</a:t>
            </a:r>
            <a:r>
              <a:rPr sz="3739" spc="-7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ucti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19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5876131" y="463550"/>
            <a:ext cx="5803565" cy="401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 txBox="1"/>
          <p:nvPr/>
        </p:nvSpPr>
        <p:spPr>
          <a:xfrm>
            <a:off x="1075531" y="1682750"/>
            <a:ext cx="405021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Monocoque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99331" y="4197350"/>
            <a:ext cx="10287000" cy="426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4596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Mono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oque  </a:t>
            </a:r>
            <a:r>
              <a:rPr sz="3472" spc="461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  </a:t>
            </a:r>
            <a:r>
              <a:rPr sz="3472" spc="46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  </a:t>
            </a:r>
            <a:r>
              <a:rPr sz="3472" spc="474" dirty="0">
                <a:latin typeface="Times New Roman"/>
                <a:cs typeface="Times New Roman"/>
              </a:rPr>
              <a:t> </a:t>
            </a:r>
            <a:r>
              <a:rPr sz="3472" spc="5" dirty="0" smtClean="0">
                <a:latin typeface="Times New Roman"/>
                <a:cs typeface="Times New Roman"/>
              </a:rPr>
              <a:t>on</a:t>
            </a:r>
            <a:r>
              <a:rPr sz="3472" spc="-5" dirty="0" smtClean="0">
                <a:latin typeface="Times New Roman"/>
                <a:cs typeface="Times New Roman"/>
              </a:rPr>
              <a:t>e</a:t>
            </a:r>
            <a:r>
              <a:rPr sz="3472" spc="-19" dirty="0" smtClean="0">
                <a:latin typeface="Times New Roman"/>
                <a:cs typeface="Times New Roman"/>
              </a:rPr>
              <a:t>-</a:t>
            </a:r>
            <a:r>
              <a:rPr sz="3472" dirty="0" smtClean="0">
                <a:latin typeface="Times New Roman"/>
                <a:cs typeface="Times New Roman"/>
              </a:rPr>
              <a:t>piece</a:t>
            </a:r>
            <a:r>
              <a:rPr lang="en-US" sz="3472" dirty="0" smtClean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s</a:t>
            </a:r>
            <a:r>
              <a:rPr sz="3472" spc="-12" dirty="0" smtClean="0">
                <a:latin typeface="Times New Roman"/>
                <a:cs typeface="Times New Roman"/>
              </a:rPr>
              <a:t>t</a:t>
            </a:r>
            <a:r>
              <a:rPr sz="3472" dirty="0" smtClean="0">
                <a:latin typeface="Times New Roman"/>
                <a:cs typeface="Times New Roman"/>
              </a:rPr>
              <a:t>ructure</a:t>
            </a:r>
            <a:r>
              <a:rPr sz="3472" spc="67" dirty="0" smtClean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hich</a:t>
            </a:r>
            <a:r>
              <a:rPr sz="3472" spc="7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def</a:t>
            </a:r>
            <a:r>
              <a:rPr sz="3472" spc="-2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92" dirty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o</a:t>
            </a:r>
            <a:r>
              <a:rPr sz="3472" spc="12" dirty="0" smtClean="0">
                <a:latin typeface="Times New Roman"/>
                <a:cs typeface="Times New Roman"/>
              </a:rPr>
              <a:t>v</a:t>
            </a:r>
            <a:r>
              <a:rPr sz="3472" spc="-19" dirty="0" smtClean="0">
                <a:latin typeface="Times New Roman"/>
                <a:cs typeface="Times New Roman"/>
              </a:rPr>
              <a:t>e</a:t>
            </a:r>
            <a:r>
              <a:rPr sz="3472" dirty="0" smtClean="0">
                <a:latin typeface="Times New Roman"/>
                <a:cs typeface="Times New Roman"/>
              </a:rPr>
              <a:t>ra</a:t>
            </a:r>
            <a:r>
              <a:rPr sz="3472" spc="-12" dirty="0" smtClean="0">
                <a:latin typeface="Times New Roman"/>
                <a:cs typeface="Times New Roman"/>
              </a:rPr>
              <a:t>l</a:t>
            </a:r>
            <a:r>
              <a:rPr sz="3472" dirty="0" smtClean="0">
                <a:latin typeface="Times New Roman"/>
                <a:cs typeface="Times New Roman"/>
              </a:rPr>
              <a:t>l</a:t>
            </a:r>
            <a:r>
              <a:rPr lang="en-US" sz="3472" dirty="0" smtClean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shape</a:t>
            </a:r>
            <a:r>
              <a:rPr sz="3472" spc="105" dirty="0" smtClean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9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ca</a:t>
            </a:r>
            <a:r>
              <a:rPr sz="3472" spc="-200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.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hile</a:t>
            </a:r>
            <a:r>
              <a:rPr sz="3472" spc="119" dirty="0">
                <a:latin typeface="Times New Roman"/>
                <a:cs typeface="Times New Roman"/>
              </a:rPr>
              <a:t> </a:t>
            </a:r>
            <a:r>
              <a:rPr sz="3472" dirty="0" smtClean="0">
                <a:latin typeface="Times New Roman"/>
                <a:cs typeface="Times New Roman"/>
              </a:rPr>
              <a:t>l</a:t>
            </a:r>
            <a:r>
              <a:rPr sz="3472" spc="-12" dirty="0" smtClean="0">
                <a:latin typeface="Times New Roman"/>
                <a:cs typeface="Times New Roman"/>
              </a:rPr>
              <a:t>a</a:t>
            </a:r>
            <a:r>
              <a:rPr sz="3472" dirty="0" smtClean="0">
                <a:latin typeface="Times New Roman"/>
                <a:cs typeface="Times New Roman"/>
              </a:rPr>
              <a:t>d</a:t>
            </a:r>
            <a:r>
              <a:rPr sz="3472" spc="12" dirty="0" smtClean="0">
                <a:latin typeface="Times New Roman"/>
                <a:cs typeface="Times New Roman"/>
              </a:rPr>
              <a:t>d</a:t>
            </a:r>
            <a:r>
              <a:rPr sz="3472" dirty="0" smtClean="0">
                <a:latin typeface="Times New Roman"/>
                <a:cs typeface="Times New Roman"/>
              </a:rPr>
              <a:t>er,</a:t>
            </a:r>
            <a:r>
              <a:rPr lang="en-US" sz="3472" dirty="0" smtClean="0">
                <a:latin typeface="Times New Roman"/>
                <a:cs typeface="Times New Roman"/>
              </a:rPr>
              <a:t> t</a:t>
            </a:r>
            <a:r>
              <a:rPr lang="en-US" sz="3472" spc="-12" dirty="0" smtClean="0">
                <a:latin typeface="Times New Roman"/>
                <a:cs typeface="Times New Roman"/>
              </a:rPr>
              <a:t>a</a:t>
            </a:r>
            <a:r>
              <a:rPr lang="en-US" sz="3472" dirty="0" smtClean="0">
                <a:latin typeface="Times New Roman"/>
                <a:cs typeface="Times New Roman"/>
              </a:rPr>
              <a:t>b</a:t>
            </a:r>
            <a:r>
              <a:rPr lang="en-US" sz="3472" spc="12" dirty="0" smtClean="0">
                <a:latin typeface="Times New Roman"/>
                <a:cs typeface="Times New Roman"/>
              </a:rPr>
              <a:t>u</a:t>
            </a:r>
            <a:r>
              <a:rPr lang="en-US" sz="3472" dirty="0" smtClean="0">
                <a:latin typeface="Times New Roman"/>
                <a:cs typeface="Times New Roman"/>
              </a:rPr>
              <a:t>l</a:t>
            </a:r>
            <a:r>
              <a:rPr lang="en-US" sz="3472" spc="-12" dirty="0" smtClean="0">
                <a:latin typeface="Times New Roman"/>
                <a:cs typeface="Times New Roman"/>
              </a:rPr>
              <a:t>a</a:t>
            </a:r>
            <a:r>
              <a:rPr lang="en-US" sz="3472" dirty="0" smtClean="0">
                <a:latin typeface="Times New Roman"/>
                <a:cs typeface="Times New Roman"/>
              </a:rPr>
              <a:t>r &amp; ba</a:t>
            </a:r>
            <a:r>
              <a:rPr lang="en-US" sz="3472" spc="-19" dirty="0" smtClean="0">
                <a:latin typeface="Times New Roman"/>
                <a:cs typeface="Times New Roman"/>
              </a:rPr>
              <a:t>c</a:t>
            </a:r>
            <a:r>
              <a:rPr lang="en-US" sz="3472" dirty="0" smtClean="0">
                <a:latin typeface="Times New Roman"/>
                <a:cs typeface="Times New Roman"/>
              </a:rPr>
              <a:t>kbone p</a:t>
            </a:r>
            <a:r>
              <a:rPr lang="en-US" sz="3472" spc="-12" dirty="0" smtClean="0">
                <a:latin typeface="Times New Roman"/>
                <a:cs typeface="Times New Roman"/>
              </a:rPr>
              <a:t>r</a:t>
            </a:r>
            <a:r>
              <a:rPr lang="en-US" sz="3472" dirty="0" smtClean="0">
                <a:latin typeface="Times New Roman"/>
                <a:cs typeface="Times New Roman"/>
              </a:rPr>
              <a:t>o</a:t>
            </a:r>
            <a:r>
              <a:rPr lang="en-US" sz="3472" spc="12" dirty="0" smtClean="0">
                <a:latin typeface="Times New Roman"/>
                <a:cs typeface="Times New Roman"/>
              </a:rPr>
              <a:t>v</a:t>
            </a:r>
            <a:r>
              <a:rPr lang="en-US" sz="3472" spc="-19" dirty="0" smtClean="0">
                <a:latin typeface="Times New Roman"/>
                <a:cs typeface="Times New Roman"/>
              </a:rPr>
              <a:t>i</a:t>
            </a:r>
            <a:r>
              <a:rPr lang="en-US" sz="3472" dirty="0" smtClean="0">
                <a:latin typeface="Times New Roman"/>
                <a:cs typeface="Times New Roman"/>
              </a:rPr>
              <a:t>de o</a:t>
            </a:r>
            <a:r>
              <a:rPr lang="en-US" sz="3472" spc="12" dirty="0" smtClean="0">
                <a:latin typeface="Times New Roman"/>
                <a:cs typeface="Times New Roman"/>
              </a:rPr>
              <a:t>n</a:t>
            </a:r>
            <a:r>
              <a:rPr lang="en-US" sz="3472" dirty="0" smtClean="0">
                <a:latin typeface="Times New Roman"/>
                <a:cs typeface="Times New Roman"/>
              </a:rPr>
              <a:t>ly</a:t>
            </a:r>
            <a:r>
              <a:rPr lang="en-US" sz="3472" spc="-12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12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re</a:t>
            </a:r>
            <a:r>
              <a:rPr lang="en-US" sz="3472" spc="-19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s </a:t>
            </a:r>
            <a:r>
              <a:rPr lang="en-US" sz="3472" spc="-12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e</a:t>
            </a:r>
            <a:r>
              <a:rPr lang="en-US" sz="3472" spc="-19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bers. </a:t>
            </a:r>
          </a:p>
          <a:p>
            <a:pPr marL="16957" marR="66234">
              <a:lnSpc>
                <a:spcPts val="3685"/>
              </a:lnSpc>
              <a:spcBef>
                <a:spcPts val="184"/>
              </a:spcBef>
            </a:pPr>
            <a:r>
              <a:rPr lang="en-US" sz="3472" spc="-246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o</a:t>
            </a:r>
            <a:r>
              <a:rPr lang="en-US" sz="3472" spc="12" dirty="0" smtClean="0">
                <a:latin typeface="Times New Roman"/>
                <a:cs typeface="Times New Roman"/>
              </a:rPr>
              <a:t>d</a:t>
            </a:r>
            <a:r>
              <a:rPr lang="en-US" sz="3472" spc="-19" dirty="0" smtClean="0">
                <a:latin typeface="Times New Roman"/>
                <a:cs typeface="Times New Roman"/>
              </a:rPr>
              <a:t>a</a:t>
            </a:r>
            <a:r>
              <a:rPr lang="en-US" sz="3472" dirty="0" smtClean="0">
                <a:latin typeface="Times New Roman"/>
                <a:cs typeface="Times New Roman"/>
              </a:rPr>
              <a:t>y </a:t>
            </a:r>
            <a:r>
              <a:rPr lang="en-US" sz="3472" spc="339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99</a:t>
            </a:r>
            <a:r>
              <a:rPr lang="en-US" sz="3472" dirty="0" smtClean="0">
                <a:latin typeface="Times New Roman"/>
                <a:cs typeface="Times New Roman"/>
              </a:rPr>
              <a:t>% </a:t>
            </a:r>
            <a:r>
              <a:rPr lang="en-US" sz="3472" spc="352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ca</a:t>
            </a:r>
            <a:r>
              <a:rPr lang="en-US" sz="3472" dirty="0" smtClean="0">
                <a:latin typeface="Times New Roman"/>
                <a:cs typeface="Times New Roman"/>
              </a:rPr>
              <a:t>r </a:t>
            </a:r>
            <a:r>
              <a:rPr lang="en-US" sz="3472" spc="326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p</a:t>
            </a:r>
            <a:r>
              <a:rPr lang="en-US" sz="3472" spc="-12" dirty="0" smtClean="0">
                <a:latin typeface="Times New Roman"/>
                <a:cs typeface="Times New Roman"/>
              </a:rPr>
              <a:t>r</a:t>
            </a:r>
            <a:r>
              <a:rPr lang="en-US" sz="3472" dirty="0" smtClean="0">
                <a:latin typeface="Times New Roman"/>
                <a:cs typeface="Times New Roman"/>
              </a:rPr>
              <a:t>odu</a:t>
            </a:r>
            <a:r>
              <a:rPr lang="en-US" sz="3472" spc="-12" dirty="0" smtClean="0">
                <a:latin typeface="Times New Roman"/>
                <a:cs typeface="Times New Roman"/>
              </a:rPr>
              <a:t>c</a:t>
            </a:r>
            <a:r>
              <a:rPr lang="en-US" sz="3472" dirty="0" smtClean="0">
                <a:latin typeface="Times New Roman"/>
                <a:cs typeface="Times New Roman"/>
              </a:rPr>
              <a:t>ed </a:t>
            </a:r>
            <a:r>
              <a:rPr lang="en-US" sz="3472" spc="339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in </a:t>
            </a:r>
            <a:r>
              <a:rPr lang="en-US" sz="3472" dirty="0" smtClean="0">
                <a:latin typeface="Times New Roman"/>
                <a:cs typeface="Times New Roman"/>
              </a:rPr>
              <a:t>this planet a</a:t>
            </a:r>
            <a:r>
              <a:rPr lang="en-US" sz="3472" spc="-12" dirty="0" smtClean="0">
                <a:latin typeface="Times New Roman"/>
                <a:cs typeface="Times New Roman"/>
              </a:rPr>
              <a:t>r</a:t>
            </a:r>
            <a:r>
              <a:rPr lang="en-US" sz="3472" dirty="0" smtClean="0">
                <a:latin typeface="Times New Roman"/>
                <a:cs typeface="Times New Roman"/>
              </a:rPr>
              <a:t>e </a:t>
            </a:r>
            <a:r>
              <a:rPr lang="en-US" sz="3472" spc="-19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ade </a:t>
            </a:r>
            <a:r>
              <a:rPr lang="en-US" sz="3472" spc="5" dirty="0" smtClean="0">
                <a:latin typeface="Times New Roman"/>
                <a:cs typeface="Times New Roman"/>
              </a:rPr>
              <a:t>of 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12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e</a:t>
            </a:r>
            <a:r>
              <a:rPr lang="en-US" sz="3472" spc="-12" dirty="0" smtClean="0">
                <a:latin typeface="Times New Roman"/>
                <a:cs typeface="Times New Roman"/>
              </a:rPr>
              <a:t>e</a:t>
            </a:r>
            <a:r>
              <a:rPr lang="en-US" sz="3472" dirty="0" smtClean="0">
                <a:latin typeface="Times New Roman"/>
                <a:cs typeface="Times New Roman"/>
              </a:rPr>
              <a:t>l </a:t>
            </a:r>
            <a:r>
              <a:rPr lang="en-US" sz="3472" dirty="0" err="1" smtClean="0">
                <a:latin typeface="Times New Roman"/>
                <a:cs typeface="Times New Roman"/>
              </a:rPr>
              <a:t>Mo</a:t>
            </a:r>
            <a:r>
              <a:rPr lang="en-US" sz="3472" spc="12" dirty="0" err="1" smtClean="0">
                <a:latin typeface="Times New Roman"/>
                <a:cs typeface="Times New Roman"/>
              </a:rPr>
              <a:t>n</a:t>
            </a:r>
            <a:r>
              <a:rPr lang="en-US" sz="3472" dirty="0" err="1" smtClean="0">
                <a:latin typeface="Times New Roman"/>
                <a:cs typeface="Times New Roman"/>
              </a:rPr>
              <a:t>oc</a:t>
            </a:r>
            <a:r>
              <a:rPr lang="en-US" sz="3472" spc="5" dirty="0" err="1" smtClean="0">
                <a:latin typeface="Times New Roman"/>
                <a:cs typeface="Times New Roman"/>
              </a:rPr>
              <a:t>o</a:t>
            </a:r>
            <a:r>
              <a:rPr lang="en-US" sz="3472" dirty="0" err="1" smtClean="0">
                <a:latin typeface="Times New Roman"/>
                <a:cs typeface="Times New Roman"/>
              </a:rPr>
              <a:t>que</a:t>
            </a:r>
            <a:r>
              <a:rPr lang="en-US" sz="3472" spc="-12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chas</a:t>
            </a:r>
            <a:r>
              <a:rPr lang="en-US" sz="3472" spc="-19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i</a:t>
            </a:r>
            <a:r>
              <a:rPr lang="en-US" sz="3472" spc="-12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.</a:t>
            </a: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r>
              <a:rPr lang="en-US" sz="3472" dirty="0" smtClean="0">
                <a:latin typeface="Times New Roman"/>
                <a:cs typeface="Times New Roman"/>
              </a:rPr>
              <a:t>C</a:t>
            </a:r>
            <a:r>
              <a:rPr lang="en-US" sz="3472" spc="12" dirty="0" smtClean="0">
                <a:latin typeface="Times New Roman"/>
                <a:cs typeface="Times New Roman"/>
              </a:rPr>
              <a:t>h</a:t>
            </a:r>
            <a:r>
              <a:rPr lang="en-US" sz="3472" dirty="0" smtClean="0">
                <a:latin typeface="Times New Roman"/>
                <a:cs typeface="Times New Roman"/>
              </a:rPr>
              <a:t>a</a:t>
            </a:r>
            <a:r>
              <a:rPr lang="en-US" sz="3472" spc="-12" dirty="0" smtClean="0">
                <a:latin typeface="Times New Roman"/>
                <a:cs typeface="Times New Roman"/>
              </a:rPr>
              <a:t>s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12" dirty="0" smtClean="0">
                <a:latin typeface="Times New Roman"/>
                <a:cs typeface="Times New Roman"/>
              </a:rPr>
              <a:t>i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654" dirty="0" smtClean="0">
                <a:latin typeface="Times New Roman"/>
                <a:cs typeface="Times New Roman"/>
              </a:rPr>
              <a:t> </a:t>
            </a:r>
            <a:r>
              <a:rPr lang="en-US" sz="3472" dirty="0" smtClean="0">
                <a:latin typeface="Times New Roman"/>
                <a:cs typeface="Times New Roman"/>
              </a:rPr>
              <a:t>are</a:t>
            </a:r>
            <a:r>
              <a:rPr lang="en-US" sz="3472" spc="653" dirty="0" smtClean="0">
                <a:latin typeface="Times New Roman"/>
                <a:cs typeface="Times New Roman"/>
              </a:rPr>
              <a:t> </a:t>
            </a:r>
            <a:r>
              <a:rPr lang="en-US" sz="3472" spc="-12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ade</a:t>
            </a:r>
            <a:r>
              <a:rPr lang="en-US" sz="3472" spc="654" dirty="0" smtClean="0">
                <a:latin typeface="Times New Roman"/>
                <a:cs typeface="Times New Roman"/>
              </a:rPr>
              <a:t> </a:t>
            </a:r>
            <a:r>
              <a:rPr lang="en-US" sz="3472" spc="5" dirty="0" smtClean="0">
                <a:latin typeface="Times New Roman"/>
                <a:cs typeface="Times New Roman"/>
              </a:rPr>
              <a:t>by  </a:t>
            </a:r>
            <a:r>
              <a:rPr lang="en-US" sz="3472" dirty="0" smtClean="0">
                <a:latin typeface="Times New Roman"/>
                <a:cs typeface="Times New Roman"/>
              </a:rPr>
              <a:t>weldi</a:t>
            </a:r>
            <a:r>
              <a:rPr lang="en-US" sz="3472" spc="-12" dirty="0" smtClean="0">
                <a:latin typeface="Times New Roman"/>
                <a:cs typeface="Times New Roman"/>
              </a:rPr>
              <a:t>n</a:t>
            </a:r>
            <a:r>
              <a:rPr lang="en-US" sz="3472" dirty="0" smtClean="0">
                <a:latin typeface="Times New Roman"/>
                <a:cs typeface="Times New Roman"/>
              </a:rPr>
              <a:t>g of Several pieces. (Spot Welding )</a:t>
            </a: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r>
              <a:rPr lang="en-US" sz="3472" dirty="0" err="1" smtClean="0">
                <a:latin typeface="Times New Roman"/>
                <a:cs typeface="Times New Roman"/>
              </a:rPr>
              <a:t>Mo</a:t>
            </a:r>
            <a:r>
              <a:rPr lang="en-US" sz="3472" spc="12" dirty="0" err="1" smtClean="0">
                <a:latin typeface="Times New Roman"/>
                <a:cs typeface="Times New Roman"/>
              </a:rPr>
              <a:t>n</a:t>
            </a:r>
            <a:r>
              <a:rPr lang="en-US" sz="3472" dirty="0" err="1" smtClean="0">
                <a:latin typeface="Times New Roman"/>
                <a:cs typeface="Times New Roman"/>
              </a:rPr>
              <a:t>oc</a:t>
            </a:r>
            <a:r>
              <a:rPr lang="en-US" sz="3472" spc="5" dirty="0" err="1" smtClean="0">
                <a:latin typeface="Times New Roman"/>
                <a:cs typeface="Times New Roman"/>
              </a:rPr>
              <a:t>o</a:t>
            </a:r>
            <a:r>
              <a:rPr lang="en-US" sz="3472" dirty="0" err="1" smtClean="0">
                <a:latin typeface="Times New Roman"/>
                <a:cs typeface="Times New Roman"/>
              </a:rPr>
              <a:t>que</a:t>
            </a:r>
            <a:r>
              <a:rPr lang="en-US" sz="3472" spc="-12" dirty="0" smtClean="0">
                <a:latin typeface="Times New Roman"/>
                <a:cs typeface="Times New Roman"/>
              </a:rPr>
              <a:t> </a:t>
            </a:r>
            <a:r>
              <a:rPr lang="en-US" sz="3472" spc="-5" dirty="0" smtClean="0">
                <a:latin typeface="Times New Roman"/>
                <a:cs typeface="Times New Roman"/>
              </a:rPr>
              <a:t>i</a:t>
            </a:r>
            <a:r>
              <a:rPr lang="en-US" sz="3472" dirty="0" smtClean="0">
                <a:latin typeface="Times New Roman"/>
                <a:cs typeface="Times New Roman"/>
              </a:rPr>
              <a:t>s</a:t>
            </a:r>
            <a:r>
              <a:rPr lang="en-US" sz="3472" spc="-25" dirty="0" smtClean="0">
                <a:latin typeface="Times New Roman"/>
                <a:cs typeface="Times New Roman"/>
              </a:rPr>
              <a:t> </a:t>
            </a:r>
            <a:r>
              <a:rPr lang="en-US" sz="3472" spc="-12" dirty="0" smtClean="0">
                <a:latin typeface="Times New Roman"/>
                <a:cs typeface="Times New Roman"/>
              </a:rPr>
              <a:t>m</a:t>
            </a:r>
            <a:r>
              <a:rPr lang="en-US" sz="3472" dirty="0" smtClean="0">
                <a:latin typeface="Times New Roman"/>
                <a:cs typeface="Times New Roman"/>
              </a:rPr>
              <a:t>ade</a:t>
            </a:r>
            <a:r>
              <a:rPr lang="en-US" sz="3472" spc="-19" dirty="0" smtClean="0">
                <a:latin typeface="Times New Roman"/>
                <a:cs typeface="Times New Roman"/>
              </a:rPr>
              <a:t> </a:t>
            </a:r>
            <a:r>
              <a:rPr lang="en-US" sz="3472" spc="5" dirty="0" smtClean="0">
                <a:latin typeface="Times New Roman"/>
                <a:cs typeface="Times New Roman"/>
              </a:rPr>
              <a:t>o</a:t>
            </a:r>
            <a:r>
              <a:rPr lang="en-US" sz="3472" dirty="0" smtClean="0">
                <a:latin typeface="Times New Roman"/>
                <a:cs typeface="Times New Roman"/>
              </a:rPr>
              <a:t>f s</a:t>
            </a:r>
            <a:r>
              <a:rPr lang="en-US" sz="3472" spc="-12" dirty="0" smtClean="0">
                <a:latin typeface="Times New Roman"/>
                <a:cs typeface="Times New Roman"/>
              </a:rPr>
              <a:t>t</a:t>
            </a:r>
            <a:r>
              <a:rPr lang="en-US" sz="3472" dirty="0" smtClean="0">
                <a:latin typeface="Times New Roman"/>
                <a:cs typeface="Times New Roman"/>
              </a:rPr>
              <a:t>e</a:t>
            </a:r>
            <a:r>
              <a:rPr lang="en-US" sz="3472" spc="-12" dirty="0" smtClean="0">
                <a:latin typeface="Times New Roman"/>
                <a:cs typeface="Times New Roman"/>
              </a:rPr>
              <a:t>e</a:t>
            </a:r>
            <a:r>
              <a:rPr lang="en-US" sz="3472" dirty="0" smtClean="0">
                <a:latin typeface="Times New Roman"/>
                <a:cs typeface="Times New Roman"/>
              </a:rPr>
              <a:t>l</a:t>
            </a: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03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19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19"/>
              </a:spcBef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 marR="5695">
              <a:lnSpc>
                <a:spcPts val="3752"/>
              </a:lnSpc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 marR="5695">
              <a:lnSpc>
                <a:spcPts val="3752"/>
              </a:lnSpc>
            </a:pPr>
            <a:endParaRPr lang="en-US" sz="3472" dirty="0" smtClean="0">
              <a:latin typeface="Times New Roman"/>
              <a:cs typeface="Times New Roman"/>
            </a:endParaRPr>
          </a:p>
          <a:p>
            <a:pPr marL="16957" marR="5695">
              <a:lnSpc>
                <a:spcPts val="3752"/>
              </a:lnSpc>
            </a:pP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3795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31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44741" y="1040525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8531" y="1040525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4654" y="1040525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0" y="2555164"/>
            <a:ext cx="3677687" cy="119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" dirty="0">
                <a:latin typeface="Times New Roman"/>
                <a:cs typeface="Times New Roman"/>
              </a:rPr>
              <a:t>-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59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ficie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246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Mon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2" dirty="0">
                <a:latin typeface="Times New Roman"/>
                <a:cs typeface="Times New Roman"/>
              </a:rPr>
              <a:t>q</a:t>
            </a:r>
            <a:r>
              <a:rPr sz="3739" dirty="0">
                <a:latin typeface="Times New Roman"/>
                <a:cs typeface="Times New Roman"/>
              </a:rPr>
              <a:t>ue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4972" y="2555164"/>
            <a:ext cx="1942226" cy="119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099" algn="r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  <a:p>
            <a:pPr marR="16957" algn="r">
              <a:lnSpc>
                <a:spcPct val="95825"/>
              </a:lnSpc>
              <a:spcBef>
                <a:spcPts val="887"/>
              </a:spcBef>
            </a:pPr>
            <a:r>
              <a:rPr sz="3739" dirty="0">
                <a:latin typeface="Times New Roman"/>
                <a:cs typeface="Times New Roman"/>
              </a:rPr>
              <a:t>chassis  </a:t>
            </a:r>
            <a:r>
              <a:rPr sz="3739" spc="3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2431" y="2557839"/>
            <a:ext cx="4016171" cy="2386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It is</a:t>
            </a:r>
            <a:r>
              <a:rPr sz="3739" spc="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very</a:t>
            </a:r>
            <a:r>
              <a:rPr sz="3739" spc="-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heav</a:t>
            </a:r>
            <a:r>
              <a:rPr sz="3739" spc="-219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87"/>
              </a:spcBef>
            </a:pP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ss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ble</a:t>
            </a:r>
            <a:r>
              <a:rPr sz="3739" spc="-3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-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all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v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95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du</a:t>
            </a:r>
            <a:r>
              <a:rPr sz="3739" dirty="0">
                <a:latin typeface="Times New Roman"/>
                <a:cs typeface="Times New Roman"/>
              </a:rPr>
              <a:t>cti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ct val="95825"/>
              </a:lnSpc>
              <a:spcBef>
                <a:spcPts val="867"/>
              </a:spcBef>
            </a:pPr>
            <a:r>
              <a:rPr sz="3739" dirty="0">
                <a:latin typeface="Times New Roman"/>
                <a:cs typeface="Times New Roman"/>
              </a:rPr>
              <a:t>In</a:t>
            </a:r>
            <a:r>
              <a:rPr sz="3739" spc="-24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ase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of</a:t>
            </a:r>
            <a:r>
              <a:rPr sz="3739" spc="-1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cidents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3754875"/>
            <a:ext cx="474318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benef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cr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sh</a:t>
            </a:r>
            <a:r>
              <a:rPr sz="3739" spc="8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oduc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8" y="4267673"/>
            <a:ext cx="3064117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bec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21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4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es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eta</a:t>
            </a:r>
            <a:r>
              <a:rPr sz="3739" spc="-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8459" y="4267672"/>
            <a:ext cx="3155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7300" y="4267672"/>
            <a:ext cx="119626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19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38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4433895"/>
            <a:ext cx="2709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5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endParaRPr sz="373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2431" y="4949367"/>
            <a:ext cx="3043719" cy="102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le</a:t>
            </a:r>
            <a:r>
              <a:rPr sz="3739" spc="-6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str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cture</a:t>
            </a:r>
            <a:endParaRPr sz="3739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b</a:t>
            </a:r>
            <a:r>
              <a:rPr sz="3739" dirty="0">
                <a:latin typeface="Times New Roman"/>
                <a:cs typeface="Times New Roman"/>
              </a:rPr>
              <a:t>so</a:t>
            </a:r>
            <a:r>
              <a:rPr sz="3739" spc="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et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7750" y="4949368"/>
            <a:ext cx="157722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beco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741" y="5459160"/>
            <a:ext cx="2468962" cy="1024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117">
              <a:lnSpc>
                <a:spcPts val="3972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975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Che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p</a:t>
            </a:r>
            <a:endParaRPr sz="3739">
              <a:latin typeface="Times New Roman"/>
              <a:cs typeface="Times New Roman"/>
            </a:endParaRPr>
          </a:p>
          <a:p>
            <a:pPr marL="322184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ucti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0715" y="5461837"/>
            <a:ext cx="660511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for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1780" y="5461837"/>
            <a:ext cx="1051330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ass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009730" y="605221"/>
            <a:ext cx="4030833" cy="343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1" name="object 11"/>
          <p:cNvSpPr/>
          <p:nvPr/>
        </p:nvSpPr>
        <p:spPr>
          <a:xfrm>
            <a:off x="8085931" y="5146705"/>
            <a:ext cx="3899690" cy="316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 txBox="1"/>
          <p:nvPr/>
        </p:nvSpPr>
        <p:spPr>
          <a:xfrm>
            <a:off x="1151733" y="1050279"/>
            <a:ext cx="1937014" cy="2400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44" algn="ctr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Back</a:t>
            </a:r>
            <a:endParaRPr sz="5875">
              <a:latin typeface="Arial"/>
              <a:cs typeface="Arial"/>
            </a:endParaRPr>
          </a:p>
          <a:p>
            <a:pPr marL="16957" marR="56038">
              <a:lnSpc>
                <a:spcPct val="95825"/>
              </a:lnSpc>
              <a:spcBef>
                <a:spcPts val="4040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Similar</a:t>
            </a:r>
            <a:endParaRPr sz="3739">
              <a:latin typeface="Times New Roman"/>
              <a:cs typeface="Times New Roman"/>
            </a:endParaRPr>
          </a:p>
          <a:p>
            <a:pPr marL="269637" marR="202370" algn="ctr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desi</a:t>
            </a:r>
            <a:r>
              <a:rPr sz="3739" spc="5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6518" y="1050279"/>
            <a:ext cx="189075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Bone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9000" y="1050279"/>
            <a:ext cx="230247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rame</a:t>
            </a:r>
            <a:endParaRPr sz="58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9517" y="2430067"/>
            <a:ext cx="427017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  </a:t>
            </a:r>
            <a:r>
              <a:rPr sz="3739" spc="22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  </a:t>
            </a:r>
            <a:r>
              <a:rPr sz="3739" spc="21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body  </a:t>
            </a:r>
            <a:r>
              <a:rPr sz="3739" spc="18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732" y="3624260"/>
            <a:ext cx="2260352" cy="1023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 </a:t>
            </a:r>
            <a:r>
              <a:rPr sz="3739" spc="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ist</a:t>
            </a:r>
            <a:endParaRPr sz="3739">
              <a:latin typeface="Times New Roman"/>
              <a:cs typeface="Times New Roman"/>
            </a:endParaRPr>
          </a:p>
          <a:p>
            <a:pPr marL="322182" marR="31300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backb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262" y="3626933"/>
            <a:ext cx="3968898" cy="1020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9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 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st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88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bular</a:t>
            </a:r>
            <a:endParaRPr sz="3739">
              <a:latin typeface="Times New Roman"/>
              <a:cs typeface="Times New Roman"/>
            </a:endParaRPr>
          </a:p>
          <a:p>
            <a:pPr marL="2190171" marR="1825">
              <a:lnSpc>
                <a:spcPts val="4039"/>
              </a:lnSpc>
              <a:spcBef>
                <a:spcPts val="4"/>
              </a:spcBef>
            </a:pPr>
            <a:r>
              <a:rPr sz="3739" spc="5" dirty="0">
                <a:latin typeface="Times New Roman"/>
                <a:cs typeface="Times New Roman"/>
              </a:rPr>
              <a:t>(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Usu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lly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731" y="4652528"/>
            <a:ext cx="6355039" cy="289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2" marR="64937">
              <a:lnSpc>
                <a:spcPts val="3946"/>
              </a:lnSpc>
              <a:spcBef>
                <a:spcPts val="196"/>
              </a:spcBef>
            </a:pPr>
            <a:r>
              <a:rPr sz="3739" b="1" spc="-7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ul</a:t>
            </a:r>
            <a:r>
              <a:rPr sz="3739" b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spc="-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FF0000"/>
                </a:solidFill>
                <a:latin typeface="Times New Roman"/>
                <a:cs typeface="Times New Roman"/>
              </a:rPr>
              <a:t>C/</a:t>
            </a:r>
            <a:r>
              <a:rPr sz="3739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spc="5" dirty="0">
                <a:latin typeface="Times New Roman"/>
                <a:cs typeface="Times New Roman"/>
              </a:rPr>
              <a:t>)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322182" indent="-305225">
              <a:lnSpc>
                <a:spcPts val="4032"/>
              </a:lnSpc>
              <a:spcBef>
                <a:spcPts val="1341"/>
              </a:spcBef>
            </a:pPr>
            <a:r>
              <a:rPr sz="3739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A  </a:t>
            </a:r>
            <a:r>
              <a:rPr sz="3739" spc="226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bod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y  </a:t>
            </a:r>
            <a:r>
              <a:rPr sz="3739" spc="39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s  </a:t>
            </a:r>
            <a:r>
              <a:rPr sz="3739" spc="46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739" spc="-25" dirty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ed  </a:t>
            </a:r>
            <a:r>
              <a:rPr sz="3739" spc="402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n  </a:t>
            </a:r>
            <a:r>
              <a:rPr sz="3739" spc="437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39" spc="-12" dirty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he st</a:t>
            </a:r>
            <a:r>
              <a:rPr sz="3739" spc="12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uct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739" spc="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739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R="26275" algn="ctr">
              <a:lnSpc>
                <a:spcPct val="95825"/>
              </a:lnSpc>
              <a:spcBef>
                <a:spcPts val="852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This</a:t>
            </a:r>
            <a:r>
              <a:rPr sz="3739" spc="6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pe</a:t>
            </a:r>
            <a:r>
              <a:rPr sz="3739" spc="60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6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chassis</a:t>
            </a:r>
            <a:r>
              <a:rPr sz="3739" spc="56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has</a:t>
            </a:r>
            <a:r>
              <a:rPr sz="3739" spc="62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been</a:t>
            </a:r>
            <a:endParaRPr sz="3739">
              <a:latin typeface="Times New Roman"/>
              <a:cs typeface="Times New Roman"/>
            </a:endParaRPr>
          </a:p>
          <a:p>
            <a:pPr marL="322182" marR="64937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used</a:t>
            </a:r>
            <a:r>
              <a:rPr sz="3739" spc="-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in n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erous</a:t>
            </a:r>
            <a:r>
              <a:rPr sz="3739" spc="-115" dirty="0">
                <a:latin typeface="Times New Roman"/>
                <a:cs typeface="Times New Roman"/>
              </a:rPr>
              <a:t> </a:t>
            </a:r>
            <a:r>
              <a:rPr sz="3739" spc="-916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sp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rts</a:t>
            </a:r>
            <a:r>
              <a:rPr sz="3739" u="heavy" spc="-60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3739" u="heavy" spc="-19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3739" dirty="0">
                <a:latin typeface="Times New Roman"/>
                <a:cs typeface="Times New Roman"/>
                <a:hlinkClick r:id="rId4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5431" y="7253970"/>
            <a:ext cx="118266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7637818" y="2844346"/>
            <a:ext cx="2404464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231"/>
              </a:lnSpc>
              <a:spcBef>
                <a:spcPts val="162"/>
              </a:spcBef>
            </a:pP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licat</a:t>
            </a:r>
            <a:r>
              <a:rPr sz="5207" b="1" spc="-25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d    </a:t>
            </a:r>
            <a:r>
              <a:rPr sz="5207" b="1" spc="92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endParaRPr sz="3472">
              <a:latin typeface="Times New Roman"/>
              <a:cs typeface="Times New Roman"/>
            </a:endParaRPr>
          </a:p>
          <a:p>
            <a:pPr marL="25653">
              <a:lnSpc>
                <a:spcPts val="3231"/>
              </a:lnSpc>
            </a:pPr>
            <a:r>
              <a:rPr sz="5207" b="1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623214" y="2844346"/>
            <a:ext cx="1550092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831">
              <a:lnSpc>
                <a:spcPts val="3231"/>
              </a:lnSpc>
              <a:spcBef>
                <a:spcPts val="162"/>
              </a:spcBef>
            </a:pP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d    </a:t>
            </a:r>
            <a:r>
              <a:rPr sz="5207" b="1" spc="72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5207" b="1" baseline="-3344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sz="3472">
              <a:latin typeface="Times New Roman"/>
              <a:cs typeface="Times New Roman"/>
            </a:endParaRPr>
          </a:p>
          <a:p>
            <a:pPr marR="83191">
              <a:lnSpc>
                <a:spcPts val="3231"/>
              </a:lnSpc>
            </a:pPr>
            <a:r>
              <a:rPr sz="5207" b="1" baseline="2229" dirty="0">
                <a:latin typeface="Times New Roman"/>
                <a:cs typeface="Times New Roman"/>
              </a:rPr>
              <a:t>,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327332" y="2844346"/>
            <a:ext cx="167456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30330" indent="762757">
              <a:lnSpc>
                <a:spcPts val="3991"/>
              </a:lnSpc>
              <a:spcBef>
                <a:spcPts val="427"/>
              </a:spcBef>
            </a:pPr>
            <a:r>
              <a:rPr sz="3472" b="1" spc="12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472" b="1" spc="-67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endParaRPr sz="3472">
              <a:latin typeface="Times New Roman"/>
              <a:cs typeface="Times New Roman"/>
            </a:endParaRPr>
          </a:p>
          <a:p>
            <a:pPr marR="230330">
              <a:lnSpc>
                <a:spcPts val="3991"/>
              </a:lnSpc>
            </a:pPr>
            <a:r>
              <a:rPr sz="3472" b="1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32642" y="3214700"/>
            <a:ext cx="1518042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solidFill>
                  <a:srgbClr val="0000FF"/>
                </a:solidFill>
                <a:latin typeface="Times New Roman"/>
                <a:cs typeface="Times New Roman"/>
              </a:rPr>
              <a:t>cost</a:t>
            </a:r>
            <a:r>
              <a:rPr sz="5207" b="1" spc="-12" baseline="1114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5207" b="1" baseline="1114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480330" y="3214700"/>
            <a:ext cx="146082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4466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How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528309" y="3214700"/>
            <a:ext cx="122004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87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eve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994304" y="3214700"/>
            <a:ext cx="746908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878" indent="442906">
              <a:lnSpc>
                <a:spcPts val="3991"/>
              </a:lnSpc>
              <a:spcBef>
                <a:spcPts val="427"/>
              </a:spcBef>
            </a:pPr>
            <a:r>
              <a:rPr sz="3472" b="1" dirty="0">
                <a:latin typeface="Times New Roman"/>
                <a:cs typeface="Times New Roman"/>
              </a:rPr>
              <a:t>r </a:t>
            </a:r>
            <a:endParaRPr sz="3472">
              <a:latin typeface="Times New Roman"/>
              <a:cs typeface="Times New Roman"/>
            </a:endParaRPr>
          </a:p>
          <a:p>
            <a:pPr marL="31878">
              <a:lnSpc>
                <a:spcPts val="3991"/>
              </a:lnSpc>
            </a:pPr>
            <a:r>
              <a:rPr sz="3472" b="1" dirty="0">
                <a:latin typeface="Times New Roman"/>
                <a:cs typeface="Times New Roman"/>
              </a:rPr>
              <a:t>ll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140818" y="3214700"/>
            <a:ext cx="203249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929">
              <a:lnSpc>
                <a:spcPts val="3231"/>
              </a:lnSpc>
              <a:spcBef>
                <a:spcPts val="162"/>
              </a:spcBef>
            </a:pPr>
            <a:r>
              <a:rPr sz="5207" b="1" baseline="-3344" dirty="0">
                <a:latin typeface="Times New Roman"/>
                <a:cs typeface="Times New Roman"/>
              </a:rPr>
              <a:t>th  </a:t>
            </a:r>
            <a:r>
              <a:rPr sz="5207" b="1" spc="507" baseline="-3344" dirty="0">
                <a:latin typeface="Times New Roman"/>
                <a:cs typeface="Times New Roman"/>
              </a:rPr>
              <a:t> </a:t>
            </a:r>
            <a:r>
              <a:rPr sz="5207" b="1" baseline="-3344" dirty="0">
                <a:latin typeface="Times New Roman"/>
                <a:cs typeface="Times New Roman"/>
              </a:rPr>
              <a:t>m</a:t>
            </a:r>
            <a:endParaRPr sz="3472">
              <a:latin typeface="Times New Roman"/>
              <a:cs typeface="Times New Roman"/>
            </a:endParaRPr>
          </a:p>
          <a:p>
            <a:pPr marL="130569" marR="83191">
              <a:lnSpc>
                <a:spcPts val="3231"/>
              </a:lnSpc>
            </a:pPr>
            <a:r>
              <a:rPr sz="5207" b="1" baseline="2229" dirty="0">
                <a:latin typeface="Times New Roman"/>
                <a:cs typeface="Times New Roman"/>
              </a:rPr>
              <a:t>-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435021" y="3214700"/>
            <a:ext cx="156688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5072">
              <a:lnSpc>
                <a:spcPts val="3552"/>
              </a:lnSpc>
              <a:spcBef>
                <a:spcPts val="178"/>
              </a:spcBef>
            </a:pPr>
            <a:r>
              <a:rPr sz="5207" b="1" spc="12" baseline="1114" dirty="0">
                <a:latin typeface="Times New Roman"/>
                <a:cs typeface="Times New Roman"/>
              </a:rPr>
              <a:t>o</a:t>
            </a:r>
            <a:r>
              <a:rPr sz="5207" b="1" spc="-67" baseline="1114" dirty="0">
                <a:latin typeface="Times New Roman"/>
                <a:cs typeface="Times New Roman"/>
              </a:rPr>
              <a:t>r</a:t>
            </a:r>
            <a:r>
              <a:rPr sz="5207" b="1" baseline="1114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32641" y="3585054"/>
            <a:ext cx="129254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a</a:t>
            </a:r>
            <a:r>
              <a:rPr sz="5207" b="1" spc="12" baseline="1114" dirty="0">
                <a:latin typeface="Times New Roman"/>
                <a:cs typeface="Times New Roman"/>
              </a:rPr>
              <a:t>x</a:t>
            </a:r>
            <a:r>
              <a:rPr sz="5207" b="1" baseline="1114" dirty="0">
                <a:latin typeface="Times New Roman"/>
                <a:cs typeface="Times New Roman"/>
              </a:rPr>
              <a:t>l</a:t>
            </a:r>
            <a:r>
              <a:rPr sz="5207" b="1" spc="-12" baseline="1114" dirty="0">
                <a:latin typeface="Times New Roman"/>
                <a:cs typeface="Times New Roman"/>
              </a:rPr>
              <a:t>e</a:t>
            </a:r>
            <a:r>
              <a:rPr sz="5207" b="1" baseline="1114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12889" y="3585054"/>
            <a:ext cx="2016596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180">
              <a:lnSpc>
                <a:spcPts val="3552"/>
              </a:lnSpc>
              <a:spcBef>
                <a:spcPts val="178"/>
              </a:spcBef>
            </a:pPr>
            <a:r>
              <a:rPr sz="5207" b="1" spc="-12" baseline="1114" dirty="0">
                <a:latin typeface="Times New Roman"/>
                <a:cs typeface="Times New Roman"/>
              </a:rPr>
              <a:t>w</a:t>
            </a:r>
            <a:r>
              <a:rPr sz="5207" b="1" baseline="1114" dirty="0">
                <a:latin typeface="Times New Roman"/>
                <a:cs typeface="Times New Roman"/>
              </a:rPr>
              <a:t>ith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17904" y="3585054"/>
            <a:ext cx="127351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552"/>
              </a:lnSpc>
              <a:spcBef>
                <a:spcPts val="178"/>
              </a:spcBef>
            </a:pPr>
            <a:r>
              <a:rPr sz="5207" b="1" spc="-12" baseline="1114" dirty="0">
                <a:latin typeface="Times New Roman"/>
                <a:cs typeface="Times New Roman"/>
              </a:rPr>
              <a:t>w</a:t>
            </a:r>
            <a:r>
              <a:rPr sz="5207" b="1" baseline="1114" dirty="0">
                <a:latin typeface="Times New Roman"/>
                <a:cs typeface="Times New Roman"/>
              </a:rPr>
              <a:t>heel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681244" y="3585054"/>
            <a:ext cx="1320657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862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drive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32641" y="3955407"/>
            <a:ext cx="198176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a</a:t>
            </a:r>
            <a:r>
              <a:rPr sz="5207" b="1" spc="-59" baseline="1114" dirty="0">
                <a:latin typeface="Times New Roman"/>
                <a:cs typeface="Times New Roman"/>
              </a:rPr>
              <a:t>r</a:t>
            </a:r>
            <a:r>
              <a:rPr sz="5207" b="1" baseline="1114" dirty="0">
                <a:latin typeface="Times New Roman"/>
                <a:cs typeface="Times New Roman"/>
              </a:rPr>
              <a:t>e    </a:t>
            </a:r>
            <a:r>
              <a:rPr sz="5207" b="1" spc="192" baseline="1114" dirty="0">
                <a:latin typeface="Times New Roman"/>
                <a:cs typeface="Times New Roman"/>
              </a:rPr>
              <a:t> </a:t>
            </a:r>
            <a:r>
              <a:rPr sz="5207" b="1" baseline="1114" dirty="0">
                <a:latin typeface="Times New Roman"/>
                <a:cs typeface="Times New Roman"/>
              </a:rPr>
              <a:t>ne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93417" y="3955407"/>
            <a:ext cx="1589265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5576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e</a:t>
            </a:r>
            <a:r>
              <a:rPr sz="5207" b="1" spc="-19" baseline="1114" dirty="0">
                <a:latin typeface="Times New Roman"/>
                <a:cs typeface="Times New Roman"/>
              </a:rPr>
              <a:t>d</a:t>
            </a:r>
            <a:r>
              <a:rPr sz="5207" b="1" baseline="1114" dirty="0">
                <a:latin typeface="Times New Roman"/>
                <a:cs typeface="Times New Roman"/>
              </a:rPr>
              <a:t>ed,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59132" y="3955407"/>
            <a:ext cx="1113020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7246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89954" y="3955407"/>
            <a:ext cx="1840699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483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he    </a:t>
            </a:r>
            <a:r>
              <a:rPr sz="5207" b="1" spc="179" baseline="1114" dirty="0">
                <a:latin typeface="Times New Roman"/>
                <a:cs typeface="Times New Roman"/>
              </a:rPr>
              <a:t> </a:t>
            </a:r>
            <a:r>
              <a:rPr sz="5207" b="1" baseline="1114" dirty="0">
                <a:latin typeface="Times New Roman"/>
                <a:cs typeface="Times New Roman"/>
              </a:rPr>
              <a:t>co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49564" y="3955407"/>
            <a:ext cx="952337" cy="113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113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st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32641" y="4325433"/>
            <a:ext cx="2753813" cy="114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738">
              <a:lnSpc>
                <a:spcPts val="3552"/>
              </a:lnSpc>
              <a:spcBef>
                <a:spcPts val="178"/>
              </a:spcBef>
            </a:pPr>
            <a:r>
              <a:rPr sz="5207" b="1" baseline="1114" dirty="0">
                <a:latin typeface="Times New Roman"/>
                <a:cs typeface="Times New Roman"/>
              </a:rPr>
              <a:t>bene</a:t>
            </a:r>
            <a:r>
              <a:rPr sz="5207" b="1" spc="-12" baseline="1114" dirty="0">
                <a:latin typeface="Times New Roman"/>
                <a:cs typeface="Times New Roman"/>
              </a:rPr>
              <a:t>f</a:t>
            </a:r>
            <a:r>
              <a:rPr sz="5207" b="1" baseline="1114" dirty="0">
                <a:latin typeface="Times New Roman"/>
                <a:cs typeface="Times New Roman"/>
              </a:rPr>
              <a:t>it </a:t>
            </a:r>
            <a:r>
              <a:rPr sz="5207" b="1" spc="319" baseline="1114" dirty="0">
                <a:latin typeface="Times New Roman"/>
                <a:cs typeface="Times New Roman"/>
              </a:rPr>
              <a:t> </a:t>
            </a:r>
            <a:r>
              <a:rPr sz="5207" b="1" baseline="1114" dirty="0">
                <a:latin typeface="Times New Roman"/>
                <a:cs typeface="Times New Roman"/>
              </a:rPr>
              <a:t>t</a:t>
            </a:r>
            <a:r>
              <a:rPr sz="5207" b="1" spc="-19" baseline="1114" dirty="0">
                <a:latin typeface="Times New Roman"/>
                <a:cs typeface="Times New Roman"/>
              </a:rPr>
              <a:t>u</a:t>
            </a:r>
            <a:r>
              <a:rPr sz="5207" b="1" baseline="1114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29529" y="4325433"/>
            <a:ext cx="2077697" cy="1140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7910">
              <a:lnSpc>
                <a:spcPts val="3238"/>
              </a:lnSpc>
              <a:spcBef>
                <a:spcPts val="162"/>
              </a:spcBef>
            </a:pPr>
            <a:r>
              <a:rPr sz="5207" b="1" baseline="-3344" dirty="0">
                <a:latin typeface="Times New Roman"/>
                <a:cs typeface="Times New Roman"/>
              </a:rPr>
              <a:t>ns </a:t>
            </a:r>
            <a:r>
              <a:rPr sz="5207" b="1" spc="319" baseline="-3344" dirty="0">
                <a:latin typeface="Times New Roman"/>
                <a:cs typeface="Times New Roman"/>
              </a:rPr>
              <a:t> </a:t>
            </a:r>
            <a:r>
              <a:rPr sz="5207" b="1" spc="-5" baseline="-3344" dirty="0">
                <a:latin typeface="Times New Roman"/>
                <a:cs typeface="Times New Roman"/>
              </a:rPr>
              <a:t>i</a:t>
            </a:r>
            <a:r>
              <a:rPr sz="5207" b="1" baseline="-3344" dirty="0">
                <a:latin typeface="Times New Roman"/>
                <a:cs typeface="Times New Roman"/>
              </a:rPr>
              <a:t>n </a:t>
            </a:r>
            <a:r>
              <a:rPr sz="5207" b="1" spc="334" baseline="-3344" dirty="0">
                <a:latin typeface="Times New Roman"/>
                <a:cs typeface="Times New Roman"/>
              </a:rPr>
              <a:t> </a:t>
            </a:r>
            <a:r>
              <a:rPr sz="5207" b="1" baseline="-3344" dirty="0">
                <a:latin typeface="Times New Roman"/>
                <a:cs typeface="Times New Roman"/>
              </a:rPr>
              <a:t>f</a:t>
            </a:r>
            <a:endParaRPr sz="3472">
              <a:latin typeface="Times New Roman"/>
              <a:cs typeface="Times New Roman"/>
            </a:endParaRPr>
          </a:p>
          <a:p>
            <a:pPr marR="93002">
              <a:lnSpc>
                <a:spcPts val="3231"/>
              </a:lnSpc>
            </a:pPr>
            <a:r>
              <a:rPr sz="5207" b="1" baseline="2229" dirty="0"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68889" y="4482852"/>
            <a:ext cx="882988" cy="9828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2"/>
              </a:lnSpc>
              <a:spcBef>
                <a:spcPts val="36"/>
              </a:spcBef>
            </a:pPr>
            <a:endParaRPr sz="1202"/>
          </a:p>
          <a:p>
            <a:pPr>
              <a:lnSpc>
                <a:spcPct val="95825"/>
              </a:lnSpc>
            </a:pPr>
            <a:r>
              <a:rPr sz="3472" b="1" dirty="0">
                <a:latin typeface="Times New Roman"/>
                <a:cs typeface="Times New Roman"/>
              </a:rPr>
              <a:t>s</a:t>
            </a:r>
            <a:r>
              <a:rPr sz="3472" b="1" spc="-12" dirty="0">
                <a:latin typeface="Times New Roman"/>
                <a:cs typeface="Times New Roman"/>
              </a:rPr>
              <a:t>i</a:t>
            </a:r>
            <a:r>
              <a:rPr sz="3472" b="1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98066" y="3001438"/>
            <a:ext cx="2344217" cy="98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2" name="object 42"/>
          <p:cNvSpPr/>
          <p:nvPr/>
        </p:nvSpPr>
        <p:spPr>
          <a:xfrm>
            <a:off x="9657685" y="3001438"/>
            <a:ext cx="1172108" cy="98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3" name="object 43"/>
          <p:cNvSpPr/>
          <p:nvPr/>
        </p:nvSpPr>
        <p:spPr>
          <a:xfrm>
            <a:off x="10445196" y="3001438"/>
            <a:ext cx="1556705" cy="982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4" name="object 44"/>
          <p:cNvSpPr/>
          <p:nvPr/>
        </p:nvSpPr>
        <p:spPr>
          <a:xfrm>
            <a:off x="6332642" y="3371792"/>
            <a:ext cx="1518042" cy="98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5" name="object 45"/>
          <p:cNvSpPr/>
          <p:nvPr/>
        </p:nvSpPr>
        <p:spPr>
          <a:xfrm>
            <a:off x="7480331" y="3371792"/>
            <a:ext cx="1418331" cy="982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6" name="object 46"/>
          <p:cNvSpPr/>
          <p:nvPr/>
        </p:nvSpPr>
        <p:spPr>
          <a:xfrm>
            <a:off x="8528309" y="3371792"/>
            <a:ext cx="1052049" cy="982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7" name="object 47"/>
          <p:cNvSpPr/>
          <p:nvPr/>
        </p:nvSpPr>
        <p:spPr>
          <a:xfrm>
            <a:off x="8994304" y="3371792"/>
            <a:ext cx="732568" cy="982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8" name="object 48"/>
          <p:cNvSpPr/>
          <p:nvPr/>
        </p:nvSpPr>
        <p:spPr>
          <a:xfrm>
            <a:off x="9140818" y="3371792"/>
            <a:ext cx="1664555" cy="982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9" name="object 49"/>
          <p:cNvSpPr/>
          <p:nvPr/>
        </p:nvSpPr>
        <p:spPr>
          <a:xfrm>
            <a:off x="10435021" y="3371792"/>
            <a:ext cx="1566880" cy="982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0" name="object 50"/>
          <p:cNvSpPr/>
          <p:nvPr/>
        </p:nvSpPr>
        <p:spPr>
          <a:xfrm>
            <a:off x="6332641" y="3742145"/>
            <a:ext cx="5669260" cy="982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1" name="object 51"/>
          <p:cNvSpPr/>
          <p:nvPr/>
        </p:nvSpPr>
        <p:spPr>
          <a:xfrm>
            <a:off x="6332641" y="4112499"/>
            <a:ext cx="1884327" cy="982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2" name="object 52"/>
          <p:cNvSpPr/>
          <p:nvPr/>
        </p:nvSpPr>
        <p:spPr>
          <a:xfrm>
            <a:off x="7893417" y="4112499"/>
            <a:ext cx="1589265" cy="982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3" name="object 53"/>
          <p:cNvSpPr/>
          <p:nvPr/>
        </p:nvSpPr>
        <p:spPr>
          <a:xfrm>
            <a:off x="9159132" y="4112499"/>
            <a:ext cx="954372" cy="982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4" name="object 54"/>
          <p:cNvSpPr/>
          <p:nvPr/>
        </p:nvSpPr>
        <p:spPr>
          <a:xfrm>
            <a:off x="9789954" y="4112499"/>
            <a:ext cx="1585195" cy="982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5" name="object 55"/>
          <p:cNvSpPr/>
          <p:nvPr/>
        </p:nvSpPr>
        <p:spPr>
          <a:xfrm>
            <a:off x="11049564" y="4112499"/>
            <a:ext cx="952337" cy="982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6" name="object 56"/>
          <p:cNvSpPr/>
          <p:nvPr/>
        </p:nvSpPr>
        <p:spPr>
          <a:xfrm>
            <a:off x="6332642" y="4482852"/>
            <a:ext cx="2403228" cy="9828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7" name="object 57"/>
          <p:cNvSpPr/>
          <p:nvPr/>
        </p:nvSpPr>
        <p:spPr>
          <a:xfrm>
            <a:off x="8257667" y="4482852"/>
            <a:ext cx="1884326" cy="982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8" name="object 58"/>
          <p:cNvSpPr/>
          <p:nvPr/>
        </p:nvSpPr>
        <p:spPr>
          <a:xfrm>
            <a:off x="9555940" y="4482852"/>
            <a:ext cx="695938" cy="9828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40" name="object 40"/>
          <p:cNvSpPr txBox="1"/>
          <p:nvPr/>
        </p:nvSpPr>
        <p:spPr>
          <a:xfrm>
            <a:off x="944741" y="850261"/>
            <a:ext cx="4089851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96269" y="850261"/>
            <a:ext cx="644060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2007" y="850261"/>
            <a:ext cx="508759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</a:t>
            </a:r>
            <a:r>
              <a:rPr sz="5875" spc="19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630" y="1962953"/>
            <a:ext cx="25490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92"/>
              </a:lnSpc>
              <a:spcBef>
                <a:spcPts val="184"/>
              </a:spcBef>
            </a:pPr>
            <a:r>
              <a:rPr sz="347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8867" y="1965447"/>
            <a:ext cx="5213515" cy="846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371"/>
              </a:lnSpc>
              <a:spcBef>
                <a:spcPts val="168"/>
              </a:spcBef>
            </a:pPr>
            <a:r>
              <a:rPr sz="5207" b="1" i="1" spc="5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207" b="1" i="1" spc="339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spc="-25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ulne</a:t>
            </a:r>
            <a:r>
              <a:rPr sz="5207" b="1" i="1" spc="-12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5207" b="1" i="1" spc="12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5207" b="1" i="1" spc="326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5207" b="1" i="1" spc="-12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ts</a:t>
            </a:r>
            <a:r>
              <a:rPr sz="5207" b="1" i="1" spc="334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spc="5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5207" b="1" i="1" spc="346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-4459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  <a:p>
            <a:pPr marL="16957" marR="12011">
              <a:lnSpc>
                <a:spcPts val="3231"/>
              </a:lnSpc>
            </a:pP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drive</a:t>
            </a:r>
            <a:r>
              <a:rPr sz="5207" b="1" i="1" spc="17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shaft</a:t>
            </a:r>
            <a:r>
              <a:rPr sz="5207" b="1" i="1" spc="186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5207" b="1" i="1" spc="186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5207" b="1" i="1" spc="-19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5207" b="1" i="1" spc="-1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5207" b="1" i="1" spc="19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spc="1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5207" b="1" i="1" spc="152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207" b="1" i="1" baseline="222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87195" y="2083683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92432" y="2086172"/>
            <a:ext cx="3442370" cy="1216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91"/>
              </a:lnSpc>
              <a:spcBef>
                <a:spcPts val="561"/>
              </a:spcBef>
            </a:pP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spc="12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act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ng </a:t>
            </a:r>
            <a:endParaRPr sz="3472" dirty="0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backbone </a:t>
            </a:r>
            <a:r>
              <a:rPr sz="3472" b="1" spc="9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chas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endParaRPr sz="3472" dirty="0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2" b="1" spc="-12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472" b="1" dirty="0">
                <a:solidFill>
                  <a:srgbClr val="0000FF"/>
                </a:solidFill>
                <a:latin typeface="Times New Roman"/>
                <a:cs typeface="Times New Roman"/>
              </a:rPr>
              <a:t>mp</a:t>
            </a:r>
            <a:endParaRPr sz="3472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05324" y="2086173"/>
            <a:ext cx="1081655" cy="845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0017">
              <a:lnSpc>
                <a:spcPts val="3365"/>
              </a:lnSpc>
              <a:spcBef>
                <a:spcPts val="168"/>
              </a:spcBef>
            </a:pPr>
            <a:r>
              <a:rPr sz="5207" b="1" baseline="-4459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  <a:p>
            <a:pPr marL="16957" marR="9523">
              <a:lnSpc>
                <a:spcPts val="3231"/>
              </a:lnSpc>
            </a:pPr>
            <a:r>
              <a:rPr sz="5207" b="1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mo</a:t>
            </a:r>
            <a:r>
              <a:rPr sz="5207" b="1" spc="-72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5207" b="1" baseline="222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74213" y="2456198"/>
            <a:ext cx="39753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spc="5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867" y="2706821"/>
            <a:ext cx="100670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thi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9235" y="2706821"/>
            <a:ext cx="99432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tub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5697" y="2706821"/>
            <a:ext cx="78680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2223" y="2706821"/>
            <a:ext cx="117936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whole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867" y="3077174"/>
            <a:ext cx="5200993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sys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em</a:t>
            </a:r>
            <a:r>
              <a:rPr sz="3472" spc="139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152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xtre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y</a:t>
            </a:r>
            <a:r>
              <a:rPr sz="3472" spc="15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re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ble.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867" y="3447528"/>
            <a:ext cx="1807724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How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ve</a:t>
            </a:r>
            <a:r>
              <a:rPr sz="3472" spc="-146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,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0805" y="3447528"/>
            <a:ext cx="3686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if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5756" y="3447528"/>
            <a:ext cx="29621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19486" y="3447528"/>
            <a:ext cx="157192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problem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867" y="3817554"/>
            <a:ext cx="5193358" cy="846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91"/>
              </a:lnSpc>
              <a:spcBef>
                <a:spcPts val="567"/>
              </a:spcBef>
            </a:pPr>
            <a:r>
              <a:rPr sz="3472" dirty="0">
                <a:latin typeface="Times New Roman"/>
                <a:cs typeface="Times New Roman"/>
              </a:rPr>
              <a:t>oc</a:t>
            </a:r>
            <a:r>
              <a:rPr sz="3472" spc="-25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urs,  </a:t>
            </a:r>
            <a:r>
              <a:rPr sz="3472" spc="54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2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pai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s  </a:t>
            </a:r>
            <a:r>
              <a:rPr sz="3472" spc="54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e  </a:t>
            </a:r>
            <a:r>
              <a:rPr sz="3472" spc="534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ore 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co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pli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5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97264" y="4308476"/>
            <a:ext cx="96075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latin typeface="Times New Roman"/>
                <a:cs typeface="Times New Roman"/>
              </a:rPr>
              <a:t>av</a:t>
            </a:r>
            <a:r>
              <a:rPr sz="3472" b="1" spc="12" dirty="0">
                <a:latin typeface="Times New Roman"/>
                <a:cs typeface="Times New Roman"/>
              </a:rPr>
              <a:t>o</a:t>
            </a:r>
            <a:r>
              <a:rPr sz="3472" b="1" dirty="0">
                <a:latin typeface="Times New Roman"/>
                <a:cs typeface="Times New Roman"/>
              </a:rPr>
              <a:t>r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10201" y="4308476"/>
            <a:ext cx="47001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spc="5" dirty="0">
                <a:latin typeface="Times New Roman"/>
                <a:cs typeface="Times New Roman"/>
              </a:rPr>
              <a:t>of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2432" y="4679497"/>
            <a:ext cx="2859651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latin typeface="Times New Roman"/>
                <a:cs typeface="Times New Roman"/>
              </a:rPr>
              <a:t>b</a:t>
            </a:r>
            <a:r>
              <a:rPr sz="3472" b="1" spc="12" dirty="0">
                <a:latin typeface="Times New Roman"/>
                <a:cs typeface="Times New Roman"/>
              </a:rPr>
              <a:t>a</a:t>
            </a:r>
            <a:r>
              <a:rPr sz="3472" b="1" dirty="0">
                <a:latin typeface="Times New Roman"/>
                <a:cs typeface="Times New Roman"/>
              </a:rPr>
              <a:t>c</a:t>
            </a:r>
            <a:r>
              <a:rPr sz="3472" b="1" spc="-19" dirty="0">
                <a:latin typeface="Times New Roman"/>
                <a:cs typeface="Times New Roman"/>
              </a:rPr>
              <a:t>k</a:t>
            </a:r>
            <a:r>
              <a:rPr sz="3472" b="1" dirty="0">
                <a:latin typeface="Times New Roman"/>
                <a:cs typeface="Times New Roman"/>
              </a:rPr>
              <a:t>b</a:t>
            </a:r>
            <a:r>
              <a:rPr sz="3472" b="1" spc="12" dirty="0">
                <a:latin typeface="Times New Roman"/>
                <a:cs typeface="Times New Roman"/>
              </a:rPr>
              <a:t>o</a:t>
            </a:r>
            <a:r>
              <a:rPr sz="3472" b="1" dirty="0">
                <a:latin typeface="Times New Roman"/>
                <a:cs typeface="Times New Roman"/>
              </a:rPr>
              <a:t>n     chas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6069" y="4679497"/>
            <a:ext cx="210545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630" y="4725504"/>
            <a:ext cx="254703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867" y="4727995"/>
            <a:ext cx="5202769" cy="1216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6886">
              <a:lnSpc>
                <a:spcPts val="3991"/>
              </a:lnSpc>
              <a:spcBef>
                <a:spcPts val="561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167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u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ar</a:t>
            </a:r>
            <a:r>
              <a:rPr sz="3472" spc="16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sys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em</a:t>
            </a:r>
            <a:r>
              <a:rPr sz="3472" spc="172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bles </a:t>
            </a:r>
            <a:endParaRPr sz="3472">
              <a:latin typeface="Times New Roman"/>
              <a:cs typeface="Times New Roman"/>
            </a:endParaRPr>
          </a:p>
          <a:p>
            <a:pPr marL="16957" marR="6886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nfigur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60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60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2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60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3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621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4</a:t>
            </a:r>
            <a:r>
              <a:rPr sz="3472" spc="-5" dirty="0">
                <a:latin typeface="Times New Roman"/>
                <a:cs typeface="Times New Roman"/>
              </a:rPr>
              <a:t>-</a:t>
            </a:r>
            <a:r>
              <a:rPr sz="3472" dirty="0">
                <a:latin typeface="Times New Roman"/>
                <a:cs typeface="Times New Roman"/>
              </a:rPr>
              <a:t>,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118"/>
              </a:lnSpc>
            </a:pPr>
            <a:r>
              <a:rPr sz="5207" spc="5" baseline="2229" dirty="0">
                <a:latin typeface="Times New Roman"/>
                <a:cs typeface="Times New Roman"/>
              </a:rPr>
              <a:t>5</a:t>
            </a:r>
            <a:r>
              <a:rPr sz="5207" spc="-5" baseline="2229" dirty="0">
                <a:latin typeface="Times New Roman"/>
                <a:cs typeface="Times New Roman"/>
              </a:rPr>
              <a:t>-</a:t>
            </a:r>
            <a:r>
              <a:rPr sz="5207" baseline="2229" dirty="0">
                <a:latin typeface="Times New Roman"/>
                <a:cs typeface="Times New Roman"/>
              </a:rPr>
              <a:t>, </a:t>
            </a:r>
            <a:r>
              <a:rPr sz="5207" spc="694" baseline="2229" dirty="0">
                <a:latin typeface="Times New Roman"/>
                <a:cs typeface="Times New Roman"/>
              </a:rPr>
              <a:t> </a:t>
            </a:r>
            <a:r>
              <a:rPr sz="5207" spc="-5" baseline="2229" dirty="0">
                <a:latin typeface="Times New Roman"/>
                <a:cs typeface="Times New Roman"/>
              </a:rPr>
              <a:t>6-</a:t>
            </a:r>
            <a:r>
              <a:rPr sz="5207" baseline="2229" dirty="0">
                <a:latin typeface="Times New Roman"/>
                <a:cs typeface="Times New Roman"/>
              </a:rPr>
              <a:t>, </a:t>
            </a:r>
            <a:r>
              <a:rPr sz="5207" spc="694" baseline="2229" dirty="0">
                <a:latin typeface="Times New Roman"/>
                <a:cs typeface="Times New Roman"/>
              </a:rPr>
              <a:t> </a:t>
            </a:r>
            <a:r>
              <a:rPr sz="5207" spc="12" baseline="2229" dirty="0">
                <a:latin typeface="Times New Roman"/>
                <a:cs typeface="Times New Roman"/>
              </a:rPr>
              <a:t>o</a:t>
            </a:r>
            <a:r>
              <a:rPr sz="5207" baseline="2229" dirty="0">
                <a:latin typeface="Times New Roman"/>
                <a:cs typeface="Times New Roman"/>
              </a:rPr>
              <a:t>r </a:t>
            </a:r>
            <a:r>
              <a:rPr sz="5207" spc="680" baseline="2229" dirty="0">
                <a:latin typeface="Times New Roman"/>
                <a:cs typeface="Times New Roman"/>
              </a:rPr>
              <a:t> </a:t>
            </a:r>
            <a:r>
              <a:rPr sz="5207" spc="5" baseline="2229" dirty="0">
                <a:latin typeface="Times New Roman"/>
                <a:cs typeface="Times New Roman"/>
              </a:rPr>
              <a:t>8</a:t>
            </a:r>
            <a:r>
              <a:rPr sz="5207" spc="-5" baseline="2229" dirty="0">
                <a:latin typeface="Times New Roman"/>
                <a:cs typeface="Times New Roman"/>
              </a:rPr>
              <a:t>-</a:t>
            </a:r>
            <a:r>
              <a:rPr sz="5207" spc="-19" baseline="2229" dirty="0">
                <a:latin typeface="Times New Roman"/>
                <a:cs typeface="Times New Roman"/>
              </a:rPr>
              <a:t>a</a:t>
            </a:r>
            <a:r>
              <a:rPr sz="5207" baseline="2229" dirty="0">
                <a:latin typeface="Times New Roman"/>
                <a:cs typeface="Times New Roman"/>
              </a:rPr>
              <a:t>xle </a:t>
            </a:r>
            <a:r>
              <a:rPr sz="5207" spc="694" baseline="2229" dirty="0">
                <a:latin typeface="Times New Roman"/>
                <a:cs typeface="Times New Roman"/>
              </a:rPr>
              <a:t> </a:t>
            </a:r>
            <a:r>
              <a:rPr sz="5207" baseline="2229" dirty="0">
                <a:latin typeface="Times New Roman"/>
                <a:cs typeface="Times New Roman"/>
              </a:rPr>
              <a:t>v</a:t>
            </a:r>
            <a:r>
              <a:rPr sz="5207" spc="-12" baseline="2229" dirty="0">
                <a:latin typeface="Times New Roman"/>
                <a:cs typeface="Times New Roman"/>
              </a:rPr>
              <a:t>e</a:t>
            </a:r>
            <a:r>
              <a:rPr sz="5207" baseline="2229" dirty="0">
                <a:latin typeface="Times New Roman"/>
                <a:cs typeface="Times New Roman"/>
              </a:rPr>
              <a:t>hicl</a:t>
            </a:r>
            <a:r>
              <a:rPr sz="5207" spc="-12" baseline="2229" dirty="0">
                <a:latin typeface="Times New Roman"/>
                <a:cs typeface="Times New Roman"/>
              </a:rPr>
              <a:t>e</a:t>
            </a:r>
            <a:r>
              <a:rPr sz="5207" baseline="2229" dirty="0"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87195" y="5216258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2432" y="5218748"/>
            <a:ext cx="286405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  </a:t>
            </a:r>
            <a:r>
              <a:rPr sz="3472" spc="44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ba</a:t>
            </a: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kbone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44847" y="5218748"/>
            <a:ext cx="134716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has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81424" y="5218748"/>
            <a:ext cx="39335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2431" y="5589101"/>
            <a:ext cx="5177664" cy="84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4027"/>
              </a:lnSpc>
              <a:spcBef>
                <a:spcPts val="561"/>
              </a:spcBef>
            </a:pP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heavi</a:t>
            </a:r>
            <a:r>
              <a:rPr sz="3472" b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for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gi</a:t>
            </a:r>
            <a:r>
              <a:rPr sz="3472" spc="5" dirty="0">
                <a:latin typeface="Times New Roman"/>
                <a:cs typeface="Times New Roman"/>
              </a:rPr>
              <a:t>v</a:t>
            </a:r>
            <a:r>
              <a:rPr sz="3472" dirty="0">
                <a:latin typeface="Times New Roman"/>
                <a:cs typeface="Times New Roman"/>
              </a:rPr>
              <a:t>en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o</a:t>
            </a:r>
            <a:r>
              <a:rPr sz="3472" spc="-19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al 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7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fness than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 </a:t>
            </a:r>
            <a:r>
              <a:rPr sz="3472" spc="5" dirty="0">
                <a:latin typeface="Times New Roman"/>
                <a:cs typeface="Times New Roman"/>
              </a:rPr>
              <a:t>un</a:t>
            </a:r>
            <a:r>
              <a:rPr sz="3472" spc="-5" dirty="0">
                <a:latin typeface="Times New Roman"/>
                <a:cs typeface="Times New Roman"/>
              </a:rPr>
              <a:t>i-</a:t>
            </a:r>
            <a:r>
              <a:rPr sz="3472" spc="5" dirty="0">
                <a:latin typeface="Times New Roman"/>
                <a:cs typeface="Times New Roman"/>
              </a:rPr>
              <a:t>bod</a:t>
            </a:r>
            <a:r>
              <a:rPr sz="3472" spc="-226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866" y="5839056"/>
            <a:ext cx="3456456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with various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2623" y="5839056"/>
            <a:ext cx="1165427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base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7195" y="6496050"/>
            <a:ext cx="1183280" cy="478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705"/>
              </a:lnSpc>
              <a:spcBef>
                <a:spcPts val="184"/>
              </a:spcBef>
            </a:pPr>
            <a:r>
              <a:rPr sz="3472" spc="-12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6984" y="6498378"/>
            <a:ext cx="1396989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3472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3472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sis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0775" y="6498378"/>
            <a:ext cx="1031027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giv</a:t>
            </a:r>
            <a:r>
              <a:rPr sz="3472" b="1" spc="-19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9848" y="6498379"/>
            <a:ext cx="846268" cy="84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557">
              <a:lnSpc>
                <a:spcPts val="3371"/>
              </a:lnSpc>
              <a:spcBef>
                <a:spcPts val="168"/>
              </a:spcBef>
            </a:pPr>
            <a:r>
              <a:rPr sz="5207" b="1" spc="5" baseline="-4459" dirty="0">
                <a:solidFill>
                  <a:srgbClr val="00AF50"/>
                </a:solidFill>
                <a:latin typeface="Times New Roman"/>
                <a:cs typeface="Times New Roman"/>
              </a:rPr>
              <a:t>no</a:t>
            </a:r>
            <a:endParaRPr sz="3472">
              <a:latin typeface="Times New Roman"/>
              <a:cs typeface="Times New Roman"/>
            </a:endParaRPr>
          </a:p>
          <a:p>
            <a:pPr marL="16957" marR="11335">
              <a:lnSpc>
                <a:spcPts val="3231"/>
              </a:lnSpc>
            </a:pPr>
            <a:r>
              <a:rPr sz="5207" b="1" baseline="2229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5207" b="1" spc="-12" baseline="2229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5207" b="1" baseline="2229" dirty="0">
                <a:solidFill>
                  <a:srgbClr val="00AF50"/>
                </a:solidFill>
                <a:latin typeface="Times New Roman"/>
                <a:cs typeface="Times New Roman"/>
              </a:rPr>
              <a:t>de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2432" y="6869568"/>
            <a:ext cx="2019599" cy="84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91"/>
              </a:lnSpc>
              <a:spcBef>
                <a:spcPts val="561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p</a:t>
            </a:r>
            <a:r>
              <a:rPr sz="3472" b="1" spc="-59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ote</a:t>
            </a:r>
            <a:r>
              <a:rPr sz="3472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tion 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991"/>
              </a:lnSpc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imp</a:t>
            </a:r>
            <a:r>
              <a:rPr sz="3472" b="1" spc="12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ct</a:t>
            </a:r>
            <a:r>
              <a:rPr sz="3472" b="1" spc="-12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5013" y="6869568"/>
            <a:ext cx="1449605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b="1" dirty="0">
                <a:solidFill>
                  <a:srgbClr val="00AF50"/>
                </a:solidFill>
                <a:latin typeface="Times New Roman"/>
                <a:cs typeface="Times New Roman"/>
              </a:rPr>
              <a:t>against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88367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34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5281027"/>
              </p:ext>
            </p:extLst>
          </p:nvPr>
        </p:nvGraphicFramePr>
        <p:xfrm>
          <a:off x="1151731" y="2206466"/>
          <a:ext cx="9977364" cy="614701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412268261"/>
                    </a:ext>
                  </a:extLst>
                </a:gridCol>
                <a:gridCol w="6344672">
                  <a:extLst>
                    <a:ext uri="{9D8B030D-6E8A-4147-A177-3AD203B41FA5}">
                      <a16:colId xmlns="" xmlns:a16="http://schemas.microsoft.com/office/drawing/2014/main" val="957075864"/>
                    </a:ext>
                  </a:extLst>
                </a:gridCol>
                <a:gridCol w="1173195">
                  <a:extLst>
                    <a:ext uri="{9D8B030D-6E8A-4147-A177-3AD203B41FA5}">
                      <a16:colId xmlns="" xmlns:a16="http://schemas.microsoft.com/office/drawing/2014/main" val="2399975021"/>
                    </a:ext>
                  </a:extLst>
                </a:gridCol>
                <a:gridCol w="1011697">
                  <a:extLst>
                    <a:ext uri="{9D8B030D-6E8A-4147-A177-3AD203B41FA5}">
                      <a16:colId xmlns="" xmlns:a16="http://schemas.microsoft.com/office/drawing/2014/main" val="1491913831"/>
                    </a:ext>
                  </a:extLst>
                </a:gridCol>
              </a:tblGrid>
              <a:tr h="5418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 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Student shall be able to understand and define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3322204013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CO702.1: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fundamental working principles and technologies in automotive engineering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1348457530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CO702.2: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different types of semiautomatic &amp; automatic transmission and its application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1660601962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CO702.3: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gridSpan="3">
                  <a:txBody>
                    <a:bodyPr/>
                    <a:lstStyle/>
                    <a:p>
                      <a:pPr marL="31115" marR="0" indent="-2603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Various types of brakes used in modern automotive vehicle 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2364834542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CO702.4: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Principle and functioning of steering and suspension system for advanced Automobile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1268636093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CO702.5: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Electrical system and air conditioning used in automobile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882577845"/>
                  </a:ext>
                </a:extLst>
              </a:tr>
              <a:tr h="890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CO702.6: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Body and Safety Considerations and Modern Developments in </a:t>
                      </a:r>
                      <a:r>
                        <a:rPr lang="en-US" sz="2400" dirty="0" smtClean="0">
                          <a:effectLst/>
                        </a:rPr>
                        <a:t>Automobiles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75" marR="56875" marT="0" marB="0"/>
                </a:tc>
                <a:extLst>
                  <a:ext uri="{0D108BD9-81ED-4DB2-BD59-A6C34878D82A}">
                    <a16:rowId xmlns="" xmlns:a16="http://schemas.microsoft.com/office/drawing/2014/main" val="15418119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1731" y="852249"/>
            <a:ext cx="997736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KodchiangUPC"/>
              </a:rPr>
              <a:t>BEME702T3:  ELECTIVE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KodchiangUPC"/>
              </a:rPr>
              <a:t>–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KodchiangUPC"/>
              </a:rPr>
              <a:t> I: AUTOMOBILE ENGINEERING (Theory)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Outcome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8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385422" y="2634444"/>
            <a:ext cx="2900215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spc="-453" dirty="0">
                <a:latin typeface="Arial"/>
                <a:cs typeface="Arial"/>
              </a:rPr>
              <a:t>T</a:t>
            </a:r>
            <a:r>
              <a:rPr sz="8011" dirty="0">
                <a:latin typeface="Arial"/>
                <a:cs typeface="Arial"/>
              </a:rPr>
              <a:t>ypes</a:t>
            </a:r>
            <a:endParaRPr sz="801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2010" y="2634444"/>
            <a:ext cx="1035490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dirty="0">
                <a:latin typeface="Arial"/>
                <a:cs typeface="Arial"/>
              </a:rPr>
              <a:t>of</a:t>
            </a:r>
            <a:endParaRPr sz="801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3873" y="2634444"/>
            <a:ext cx="3464111" cy="105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spc="-473" dirty="0">
                <a:latin typeface="Arial"/>
                <a:cs typeface="Arial"/>
              </a:rPr>
              <a:t>V</a:t>
            </a:r>
            <a:r>
              <a:rPr sz="8011" dirty="0">
                <a:latin typeface="Arial"/>
                <a:cs typeface="Arial"/>
              </a:rPr>
              <a:t>ehicle</a:t>
            </a:r>
            <a:endParaRPr sz="801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1251" y="3733965"/>
            <a:ext cx="3240934" cy="1051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8278"/>
              </a:lnSpc>
              <a:spcBef>
                <a:spcPts val="414"/>
              </a:spcBef>
            </a:pPr>
            <a:r>
              <a:rPr sz="8011" dirty="0">
                <a:latin typeface="Arial"/>
                <a:cs typeface="Arial"/>
              </a:rPr>
              <a:t>Layout</a:t>
            </a:r>
            <a:endParaRPr sz="801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1426" y="5051853"/>
            <a:ext cx="52432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Or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2536" y="5051853"/>
            <a:ext cx="1338699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Chassis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9241" y="5051853"/>
            <a:ext cx="1247942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405"/>
              </a:lnSpc>
              <a:spcBef>
                <a:spcPts val="170"/>
              </a:spcBef>
            </a:pPr>
            <a:r>
              <a:rPr sz="3204" dirty="0">
                <a:latin typeface="Times New Roman"/>
                <a:cs typeface="Times New Roman"/>
              </a:rPr>
              <a:t>Layout</a:t>
            </a:r>
            <a:endParaRPr sz="3204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35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246858" y="1703383"/>
            <a:ext cx="6996022" cy="3992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4" name="object 14"/>
          <p:cNvSpPr/>
          <p:nvPr/>
        </p:nvSpPr>
        <p:spPr>
          <a:xfrm>
            <a:off x="5799495" y="5647039"/>
            <a:ext cx="6031474" cy="3025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5" name="object 15"/>
          <p:cNvSpPr/>
          <p:nvPr/>
        </p:nvSpPr>
        <p:spPr>
          <a:xfrm>
            <a:off x="1125305" y="5042671"/>
            <a:ext cx="3200914" cy="465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6" name="object 16"/>
          <p:cNvSpPr/>
          <p:nvPr/>
        </p:nvSpPr>
        <p:spPr>
          <a:xfrm>
            <a:off x="1754092" y="4922611"/>
            <a:ext cx="1941305" cy="799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1204667" y="5095578"/>
            <a:ext cx="3042190" cy="3093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/>
          <p:nvPr/>
        </p:nvSpPr>
        <p:spPr>
          <a:xfrm>
            <a:off x="557565" y="3030145"/>
            <a:ext cx="3270101" cy="604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/>
          <p:nvPr/>
        </p:nvSpPr>
        <p:spPr>
          <a:xfrm>
            <a:off x="1495659" y="2979272"/>
            <a:ext cx="1391879" cy="799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636927" y="3083052"/>
            <a:ext cx="3111378" cy="447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728498" y="4061844"/>
            <a:ext cx="3306729" cy="500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1300307" y="3958062"/>
            <a:ext cx="2159040" cy="799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807859" y="4114750"/>
            <a:ext cx="3148006" cy="34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2191599" y="3530731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70865" y="437388"/>
                </a:moveTo>
                <a:lnTo>
                  <a:pt x="141731" y="366522"/>
                </a:lnTo>
                <a:lnTo>
                  <a:pt x="106299" y="366522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6522"/>
                </a:lnTo>
                <a:lnTo>
                  <a:pt x="0" y="366522"/>
                </a:lnTo>
                <a:lnTo>
                  <a:pt x="70865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2191599" y="3530731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0" y="366522"/>
                </a:moveTo>
                <a:lnTo>
                  <a:pt x="35432" y="366522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6522"/>
                </a:lnTo>
                <a:lnTo>
                  <a:pt x="141731" y="366522"/>
                </a:lnTo>
                <a:lnTo>
                  <a:pt x="70865" y="437388"/>
                </a:lnTo>
                <a:lnTo>
                  <a:pt x="0" y="36652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2533464" y="4458651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70865" y="438912"/>
                </a:moveTo>
                <a:lnTo>
                  <a:pt x="141731" y="368045"/>
                </a:lnTo>
                <a:lnTo>
                  <a:pt x="106299" y="368045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8045"/>
                </a:lnTo>
                <a:lnTo>
                  <a:pt x="0" y="368045"/>
                </a:lnTo>
                <a:lnTo>
                  <a:pt x="70865" y="4389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2533464" y="4458651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0" y="368045"/>
                </a:moveTo>
                <a:lnTo>
                  <a:pt x="35432" y="368045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8045"/>
                </a:lnTo>
                <a:lnTo>
                  <a:pt x="141731" y="368045"/>
                </a:lnTo>
                <a:lnTo>
                  <a:pt x="70865" y="438912"/>
                </a:lnTo>
                <a:lnTo>
                  <a:pt x="0" y="36804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8" name="object 28"/>
          <p:cNvSpPr/>
          <p:nvPr/>
        </p:nvSpPr>
        <p:spPr>
          <a:xfrm>
            <a:off x="1674731" y="6005184"/>
            <a:ext cx="3272136" cy="415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9" name="object 29"/>
          <p:cNvSpPr/>
          <p:nvPr/>
        </p:nvSpPr>
        <p:spPr>
          <a:xfrm>
            <a:off x="2346252" y="5858669"/>
            <a:ext cx="1925024" cy="799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0" name="object 30"/>
          <p:cNvSpPr/>
          <p:nvPr/>
        </p:nvSpPr>
        <p:spPr>
          <a:xfrm>
            <a:off x="1754093" y="6058091"/>
            <a:ext cx="3113412" cy="2584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1" name="object 31"/>
          <p:cNvSpPr/>
          <p:nvPr/>
        </p:nvSpPr>
        <p:spPr>
          <a:xfrm>
            <a:off x="3103239" y="5419129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70866" y="438912"/>
                </a:moveTo>
                <a:lnTo>
                  <a:pt x="141731" y="368046"/>
                </a:lnTo>
                <a:lnTo>
                  <a:pt x="106299" y="368046"/>
                </a:lnTo>
                <a:lnTo>
                  <a:pt x="106299" y="0"/>
                </a:lnTo>
                <a:lnTo>
                  <a:pt x="35432" y="0"/>
                </a:lnTo>
                <a:lnTo>
                  <a:pt x="35432" y="368046"/>
                </a:lnTo>
                <a:lnTo>
                  <a:pt x="0" y="368046"/>
                </a:lnTo>
                <a:lnTo>
                  <a:pt x="70866" y="4389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2" name="object 32"/>
          <p:cNvSpPr/>
          <p:nvPr/>
        </p:nvSpPr>
        <p:spPr>
          <a:xfrm>
            <a:off x="3103239" y="5419129"/>
            <a:ext cx="189245" cy="586054"/>
          </a:xfrm>
          <a:custGeom>
            <a:avLst/>
            <a:gdLst/>
            <a:ahLst/>
            <a:cxnLst/>
            <a:rect l="l" t="t" r="r" b="b"/>
            <a:pathLst>
              <a:path w="141731" h="438912">
                <a:moveTo>
                  <a:pt x="0" y="368046"/>
                </a:moveTo>
                <a:lnTo>
                  <a:pt x="35432" y="368046"/>
                </a:lnTo>
                <a:lnTo>
                  <a:pt x="35432" y="0"/>
                </a:lnTo>
                <a:lnTo>
                  <a:pt x="106299" y="0"/>
                </a:lnTo>
                <a:lnTo>
                  <a:pt x="106299" y="368046"/>
                </a:lnTo>
                <a:lnTo>
                  <a:pt x="141731" y="368046"/>
                </a:lnTo>
                <a:lnTo>
                  <a:pt x="70866" y="438912"/>
                </a:lnTo>
                <a:lnTo>
                  <a:pt x="0" y="36804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3" name="object 33"/>
          <p:cNvSpPr/>
          <p:nvPr/>
        </p:nvSpPr>
        <p:spPr>
          <a:xfrm>
            <a:off x="6603285" y="5695877"/>
            <a:ext cx="1874151" cy="309306"/>
          </a:xfrm>
          <a:custGeom>
            <a:avLst/>
            <a:gdLst/>
            <a:ahLst/>
            <a:cxnLst/>
            <a:rect l="l" t="t" r="r" b="b"/>
            <a:pathLst>
              <a:path w="1403603" h="231648">
                <a:moveTo>
                  <a:pt x="0" y="231648"/>
                </a:moveTo>
                <a:lnTo>
                  <a:pt x="1403603" y="231648"/>
                </a:lnTo>
                <a:lnTo>
                  <a:pt x="1403603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2" name="object 12"/>
          <p:cNvSpPr txBox="1"/>
          <p:nvPr/>
        </p:nvSpPr>
        <p:spPr>
          <a:xfrm>
            <a:off x="944740" y="770203"/>
            <a:ext cx="171713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Front</a:t>
            </a:r>
            <a:endParaRPr sz="534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729" y="770203"/>
            <a:ext cx="224500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Engine</a:t>
            </a:r>
            <a:endParaRPr sz="534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4557" y="770203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Rear</a:t>
            </a:r>
            <a:endParaRPr sz="534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6093" y="770203"/>
            <a:ext cx="2055949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Wheel</a:t>
            </a:r>
            <a:endParaRPr sz="53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4863" y="770203"/>
            <a:ext cx="1716458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Drive</a:t>
            </a:r>
            <a:endParaRPr sz="534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1205" y="3157425"/>
            <a:ext cx="94535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7074" y="4137076"/>
            <a:ext cx="171373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7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rans</a:t>
            </a:r>
            <a:r>
              <a:rPr sz="2403" spc="-19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9638" y="5100764"/>
            <a:ext cx="1495387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Drive Shaft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778" y="5728490"/>
            <a:ext cx="744835" cy="271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050"/>
              </a:lnSpc>
              <a:spcBef>
                <a:spcPts val="101"/>
              </a:spcBef>
            </a:pPr>
            <a:r>
              <a:rPr sz="1869" spc="-5" dirty="0">
                <a:latin typeface="Arial"/>
                <a:cs typeface="Arial"/>
              </a:rPr>
              <a:t>C</a:t>
            </a:r>
            <a:r>
              <a:rPr sz="1869" dirty="0">
                <a:latin typeface="Arial"/>
                <a:cs typeface="Arial"/>
              </a:rPr>
              <a:t>lu</a:t>
            </a:r>
            <a:r>
              <a:rPr sz="1869" spc="5" dirty="0">
                <a:latin typeface="Arial"/>
                <a:cs typeface="Arial"/>
              </a:rPr>
              <a:t>tc</a:t>
            </a:r>
            <a:r>
              <a:rPr sz="1869" dirty="0">
                <a:latin typeface="Arial"/>
                <a:cs typeface="Arial"/>
              </a:rPr>
              <a:t>h</a:t>
            </a:r>
            <a:endParaRPr sz="1869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7" y="6037683"/>
            <a:ext cx="1478997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rive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1" y="943649"/>
            <a:ext cx="1889259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263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ts val="6342"/>
              </a:lnSpc>
              <a:spcBef>
                <a:spcPts val="9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5413" y="943649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7854" y="943649"/>
            <a:ext cx="176427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Rear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3810" y="943649"/>
            <a:ext cx="226240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Wheel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741" y="2860870"/>
            <a:ext cx="10401139" cy="17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on</a:t>
            </a:r>
            <a:r>
              <a:rPr sz="3739" spc="-8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y</a:t>
            </a:r>
            <a:r>
              <a:rPr sz="3739" dirty="0">
                <a:latin typeface="Times New Roman"/>
                <a:cs typeface="Times New Roman"/>
              </a:rPr>
              <a:t>pe</a:t>
            </a:r>
            <a:r>
              <a:rPr sz="3739" spc="-6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lay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Engi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2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Loc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ted</a:t>
            </a:r>
            <a:r>
              <a:rPr sz="3739" spc="267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21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driving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23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gi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en</a:t>
            </a:r>
            <a:endParaRPr sz="3739">
              <a:latin typeface="Times New Roman"/>
              <a:cs typeface="Times New Roman"/>
            </a:endParaRPr>
          </a:p>
          <a:p>
            <a:pPr marL="322184" marR="81894">
              <a:lnSpc>
                <a:spcPts val="4039"/>
              </a:lnSpc>
              <a:spcBef>
                <a:spcPts val="202"/>
              </a:spcBef>
            </a:pP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-5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741" y="4739602"/>
            <a:ext cx="3359761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Dri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 </a:t>
            </a:r>
            <a:r>
              <a:rPr sz="3739" spc="4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wer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7472" y="4742276"/>
            <a:ext cx="687871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fl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s </a:t>
            </a:r>
            <a:r>
              <a:rPr sz="3739" spc="8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spc="19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m 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 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 </a:t>
            </a:r>
            <a:r>
              <a:rPr sz="3739" spc="1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 </a:t>
            </a:r>
            <a:r>
              <a:rPr sz="3739" spc="10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7" y="5255074"/>
            <a:ext cx="1583859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5822" y="5255074"/>
            <a:ext cx="150278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vari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1830" y="5255074"/>
            <a:ext cx="225902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han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199" y="5255074"/>
            <a:ext cx="18070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kage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6960938" y="3385521"/>
            <a:ext cx="5248524" cy="258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812"/>
              </a:lnSpc>
              <a:spcBef>
                <a:spcPts val="190"/>
              </a:spcBef>
            </a:pPr>
            <a:r>
              <a:rPr sz="5608" baseline="1035" dirty="0">
                <a:solidFill>
                  <a:srgbClr val="FF0000"/>
                </a:solidFill>
                <a:latin typeface="Times New Roman"/>
                <a:cs typeface="Times New Roman"/>
              </a:rPr>
              <a:t>atio</a:t>
            </a:r>
            <a:r>
              <a:rPr sz="5608" spc="5" baseline="10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5608" baseline="1035" dirty="0">
                <a:latin typeface="Times New Roman"/>
                <a:cs typeface="Times New Roman"/>
              </a:rPr>
              <a:t>,</a:t>
            </a:r>
            <a:r>
              <a:rPr sz="5608" spc="109" baseline="1035" dirty="0">
                <a:latin typeface="Times New Roman"/>
                <a:cs typeface="Times New Roman"/>
              </a:rPr>
              <a:t> </a:t>
            </a:r>
            <a:r>
              <a:rPr sz="5608" spc="-19" baseline="1035" dirty="0">
                <a:latin typeface="Times New Roman"/>
                <a:cs typeface="Times New Roman"/>
              </a:rPr>
              <a:t>m</a:t>
            </a:r>
            <a:r>
              <a:rPr sz="5608" baseline="1035" dirty="0">
                <a:latin typeface="Times New Roman"/>
                <a:cs typeface="Times New Roman"/>
              </a:rPr>
              <a:t>aki</a:t>
            </a:r>
            <a:r>
              <a:rPr sz="5608" spc="5" baseline="1035" dirty="0">
                <a:latin typeface="Times New Roman"/>
                <a:cs typeface="Times New Roman"/>
              </a:rPr>
              <a:t>n</a:t>
            </a:r>
            <a:r>
              <a:rPr sz="5608" baseline="1035" dirty="0">
                <a:latin typeface="Times New Roman"/>
                <a:cs typeface="Times New Roman"/>
              </a:rPr>
              <a:t>g</a:t>
            </a:r>
            <a:r>
              <a:rPr sz="5608" spc="7" baseline="1035" dirty="0">
                <a:latin typeface="Times New Roman"/>
                <a:cs typeface="Times New Roman"/>
              </a:rPr>
              <a:t> </a:t>
            </a:r>
            <a:r>
              <a:rPr sz="5608" baseline="1035" dirty="0">
                <a:latin typeface="Times New Roman"/>
                <a:cs typeface="Times New Roman"/>
              </a:rPr>
              <a:t>t</a:t>
            </a:r>
            <a:r>
              <a:rPr sz="5608" spc="5" baseline="1035" dirty="0">
                <a:latin typeface="Times New Roman"/>
                <a:cs typeface="Times New Roman"/>
              </a:rPr>
              <a:t>h</a:t>
            </a:r>
            <a:r>
              <a:rPr sz="5608" baseline="1035" dirty="0">
                <a:latin typeface="Times New Roman"/>
                <a:cs typeface="Times New Roman"/>
              </a:rPr>
              <a:t>e</a:t>
            </a:r>
            <a:r>
              <a:rPr sz="5608" spc="77" baseline="1035" dirty="0">
                <a:latin typeface="Times New Roman"/>
                <a:cs typeface="Times New Roman"/>
              </a:rPr>
              <a:t> </a:t>
            </a:r>
            <a:r>
              <a:rPr sz="5608" b="1" i="1" baseline="1035" dirty="0">
                <a:solidFill>
                  <a:srgbClr val="6F2F9F"/>
                </a:solidFill>
                <a:latin typeface="Times New Roman"/>
                <a:cs typeface="Times New Roman"/>
              </a:rPr>
              <a:t>rear</a:t>
            </a:r>
            <a:endParaRPr sz="3739">
              <a:latin typeface="Times New Roman"/>
              <a:cs typeface="Times New Roman"/>
            </a:endParaRPr>
          </a:p>
          <a:p>
            <a:pPr marL="75069" marR="880345" indent="-14145">
              <a:lnSpc>
                <a:spcPts val="4032"/>
              </a:lnSpc>
              <a:spcBef>
                <a:spcPts val="11"/>
              </a:spcBef>
            </a:pP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lt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eous</a:t>
            </a:r>
            <a:r>
              <a:rPr sz="3739" b="1" i="1" spc="32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c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leration e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76331" y="5416550"/>
            <a:ext cx="381875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7042825" y="3564742"/>
            <a:ext cx="5585829" cy="240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7301258" y="3625789"/>
            <a:ext cx="5066927" cy="2374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7858824" y="4431611"/>
            <a:ext cx="3852085" cy="669486"/>
          </a:xfrm>
          <a:custGeom>
            <a:avLst/>
            <a:gdLst/>
            <a:ahLst/>
            <a:cxnLst/>
            <a:rect l="l" t="t" r="r" b="b"/>
            <a:pathLst>
              <a:path w="2884932" h="501396">
                <a:moveTo>
                  <a:pt x="0" y="501396"/>
                </a:moveTo>
                <a:lnTo>
                  <a:pt x="2884932" y="501396"/>
                </a:lnTo>
                <a:lnTo>
                  <a:pt x="2884932" y="0"/>
                </a:lnTo>
                <a:lnTo>
                  <a:pt x="0" y="0"/>
                </a:lnTo>
                <a:lnTo>
                  <a:pt x="0" y="5013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846931" y="5187950"/>
            <a:ext cx="4814598" cy="3095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 txBox="1"/>
          <p:nvPr/>
        </p:nvSpPr>
        <p:spPr>
          <a:xfrm>
            <a:off x="944741" y="825146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8531" y="825146"/>
            <a:ext cx="6443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&amp;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4654" y="825146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2339786"/>
            <a:ext cx="10388433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B</a:t>
            </a:r>
            <a:r>
              <a:rPr sz="3739" b="1" spc="-12" dirty="0">
                <a:latin typeface="Times New Roman"/>
                <a:cs typeface="Times New Roman"/>
              </a:rPr>
              <a:t>e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er</a:t>
            </a:r>
            <a:r>
              <a:rPr sz="3739" b="1" spc="108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h</a:t>
            </a:r>
            <a:r>
              <a:rPr sz="3739" b="1" spc="25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12" dirty="0">
                <a:latin typeface="Times New Roman"/>
                <a:cs typeface="Times New Roman"/>
              </a:rPr>
              <a:t>d</a:t>
            </a:r>
            <a:r>
              <a:rPr sz="3739" b="1" dirty="0">
                <a:latin typeface="Times New Roman"/>
                <a:cs typeface="Times New Roman"/>
              </a:rPr>
              <a:t>li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g</a:t>
            </a:r>
            <a:r>
              <a:rPr sz="3739" b="1" spc="12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:</a:t>
            </a:r>
            <a:r>
              <a:rPr sz="3739" spc="20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-</a:t>
            </a:r>
            <a:r>
              <a:rPr sz="3739" spc="19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Ac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eler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63" dirty="0">
                <a:latin typeface="Times New Roman"/>
                <a:cs typeface="Times New Roman"/>
              </a:rPr>
              <a:t> </a:t>
            </a:r>
            <a:r>
              <a:rPr lang="en-US" sz="3739" b="1" spc="-63" dirty="0" smtClean="0">
                <a:latin typeface="Times New Roman"/>
                <a:cs typeface="Times New Roman"/>
              </a:rPr>
              <a:t>force</a:t>
            </a:r>
            <a:r>
              <a:rPr lang="en-US" sz="3739" spc="-63" dirty="0" smtClean="0">
                <a:latin typeface="Times New Roman"/>
                <a:cs typeface="Times New Roman"/>
              </a:rPr>
              <a:t> i</a:t>
            </a:r>
            <a:r>
              <a:rPr sz="3739" dirty="0" smtClean="0">
                <a:latin typeface="Times New Roman"/>
                <a:cs typeface="Times New Roman"/>
              </a:rPr>
              <a:t>s</a:t>
            </a:r>
            <a:r>
              <a:rPr sz="3739" spc="192" dirty="0" smtClean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app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ied</a:t>
            </a:r>
            <a:r>
              <a:rPr sz="3739" spc="148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to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2855258"/>
            <a:ext cx="6972502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3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115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heels,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1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which</a:t>
            </a:r>
            <a:r>
              <a:rPr sz="3739" spc="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38" dirty="0"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wn</a:t>
            </a:r>
            <a:endParaRPr sz="3739" dirty="0">
              <a:latin typeface="Times New Roman"/>
              <a:cs typeface="Times New Roman"/>
            </a:endParaRPr>
          </a:p>
          <a:p>
            <a:pPr marL="16957" marR="71117">
              <a:lnSpc>
                <a:spcPts val="4039"/>
              </a:lnSpc>
              <a:spcBef>
                <a:spcPts val="4"/>
              </a:spcBef>
            </a:pP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824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l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</a:rPr>
              <a:t>o</a:t>
            </a:r>
            <a:r>
              <a:rPr sz="3739" u="heavy" spc="-19" dirty="0">
                <a:solidFill>
                  <a:srgbClr val="0462C1"/>
                </a:solidFill>
                <a:latin typeface="Times New Roman"/>
                <a:cs typeface="Times New Roman"/>
              </a:rPr>
              <a:t>a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d</a:t>
            </a:r>
            <a:r>
              <a:rPr sz="3739" u="heavy" spc="56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tran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</a:rPr>
              <a:t>s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</a:rPr>
              <a:t>fer</a:t>
            </a:r>
            <a:r>
              <a:rPr sz="3739" spc="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spc="9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9362" y="2855257"/>
            <a:ext cx="108032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rce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4493" y="2855257"/>
            <a:ext cx="196032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cre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ses,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7" y="3881361"/>
            <a:ext cx="585901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ti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es</a:t>
            </a:r>
            <a:r>
              <a:rPr sz="3739" b="1" i="1" spc="36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be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ter</a:t>
            </a:r>
            <a:r>
              <a:rPr sz="3739" b="1" i="1" spc="413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b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le</a:t>
            </a:r>
            <a:r>
              <a:rPr sz="3739" b="1" i="1" spc="3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739" b="1" i="1" spc="39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spc="-12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k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39" b="1" i="1" spc="36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simu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394158"/>
            <a:ext cx="8458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676" y="4394158"/>
            <a:ext cx="160661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curving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1008" y="4394158"/>
            <a:ext cx="10030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th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8464" y="4394158"/>
            <a:ext cx="71097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3231" y="4394158"/>
            <a:ext cx="108222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f</a:t>
            </a:r>
            <a:r>
              <a:rPr sz="3739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739" b="1" i="1" spc="12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0048" y="4394158"/>
            <a:ext cx="55309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6F2F9F"/>
                </a:solidFill>
                <a:latin typeface="Times New Roman"/>
                <a:cs typeface="Times New Roman"/>
              </a:rPr>
              <a:t>tir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8824" y="4431611"/>
            <a:ext cx="3852085" cy="669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68"/>
              </a:lnSpc>
              <a:spcBef>
                <a:spcPts val="19"/>
              </a:spcBef>
            </a:pPr>
            <a:endParaRPr sz="1268"/>
          </a:p>
          <a:p>
            <a:pPr marL="442748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ON D</a:t>
            </a:r>
            <a:r>
              <a:rPr sz="2403" spc="-134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3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RO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3" spc="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3" spc="-234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03068" y="3580510"/>
            <a:ext cx="133265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944741" y="889031"/>
            <a:ext cx="184891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Even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5380" y="889031"/>
            <a:ext cx="230546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weight</a:t>
            </a:r>
            <a:endParaRPr sz="587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0328" y="889031"/>
            <a:ext cx="375880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distribution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4740" y="2403671"/>
            <a:ext cx="10393228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48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v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sion</a:t>
            </a:r>
            <a:r>
              <a:rPr sz="3739" spc="453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5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wei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ht</a:t>
            </a:r>
            <a:r>
              <a:rPr sz="3739" spc="47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betwe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4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0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and</a:t>
            </a:r>
            <a:r>
              <a:rPr sz="3739" spc="5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9977" y="2919142"/>
            <a:ext cx="715773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wheels</a:t>
            </a:r>
            <a:r>
              <a:rPr sz="3739" spc="16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has</a:t>
            </a:r>
            <a:r>
              <a:rPr sz="3739" spc="22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25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sign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fi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ant</a:t>
            </a:r>
            <a:r>
              <a:rPr sz="3739" spc="20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pact</a:t>
            </a:r>
            <a:r>
              <a:rPr sz="3739" spc="25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23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54713" y="2919142"/>
            <a:ext cx="28836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r's</a:t>
            </a:r>
            <a:r>
              <a:rPr sz="3739" spc="23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han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ling,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9977" y="3432448"/>
            <a:ext cx="78968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71468" y="3432448"/>
            <a:ext cx="3695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it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72276" y="3432448"/>
            <a:ext cx="4222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5482" y="3432448"/>
            <a:ext cx="1156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uch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3291" y="3432448"/>
            <a:ext cx="121071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easier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6382" y="3432448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62495" y="3432448"/>
            <a:ext cx="6844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get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8205" y="3432448"/>
            <a:ext cx="3155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23901" y="3432448"/>
            <a:ext cx="118760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50</a:t>
            </a:r>
            <a:r>
              <a:rPr sz="3739" spc="-12" dirty="0">
                <a:solidFill>
                  <a:srgbClr val="6F2F9F"/>
                </a:solidFill>
                <a:latin typeface="Times New Roman"/>
                <a:cs typeface="Times New Roman"/>
              </a:rPr>
              <a:t>/</a:t>
            </a: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50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42232" y="3432448"/>
            <a:ext cx="139562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weight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4741" y="3945245"/>
            <a:ext cx="7436862" cy="20935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4" marR="33315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st</a:t>
            </a:r>
            <a:r>
              <a:rPr sz="3739" spc="12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b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ion</a:t>
            </a:r>
            <a:r>
              <a:rPr sz="3739" spc="-19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739" spc="-2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739" spc="-12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rear</a:t>
            </a:r>
            <a:r>
              <a:rPr sz="3739" spc="-5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wheel</a:t>
            </a:r>
            <a:r>
              <a:rPr sz="3739" spc="-88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3739" spc="12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6F2F9F"/>
                </a:solidFill>
                <a:latin typeface="Times New Roman"/>
                <a:cs typeface="Times New Roman"/>
              </a:rPr>
              <a:t>v</a:t>
            </a:r>
            <a:r>
              <a:rPr sz="3739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3739" spc="-79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739" spc="-5" dirty="0">
                <a:solidFill>
                  <a:srgbClr val="6F2F9F"/>
                </a:solidFill>
                <a:latin typeface="Times New Roman"/>
                <a:cs typeface="Times New Roman"/>
              </a:rPr>
              <a:t>ca</a:t>
            </a:r>
            <a:r>
              <a:rPr sz="3739" spc="-20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71519">
              <a:lnSpc>
                <a:spcPct val="95825"/>
              </a:lnSpc>
              <a:spcBef>
                <a:spcPts val="737"/>
              </a:spcBef>
            </a:pPr>
            <a:r>
              <a:rPr sz="5341" b="1" dirty="0">
                <a:latin typeface="Times New Roman"/>
                <a:cs typeface="Times New Roman"/>
              </a:rPr>
              <a:t>Steering</a:t>
            </a:r>
            <a:r>
              <a:rPr sz="5341" b="1" spc="33" dirty="0">
                <a:latin typeface="Times New Roman"/>
                <a:cs typeface="Times New Roman"/>
              </a:rPr>
              <a:t> </a:t>
            </a:r>
            <a:r>
              <a:rPr sz="5341" b="1" dirty="0">
                <a:latin typeface="Times New Roman"/>
                <a:cs typeface="Times New Roman"/>
              </a:rPr>
              <a:t>radius</a:t>
            </a:r>
            <a:endParaRPr sz="5341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1092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211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22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complicated</a:t>
            </a:r>
            <a:r>
              <a:rPr sz="3739" spc="23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aft</a:t>
            </a:r>
            <a:r>
              <a:rPr sz="3739" spc="20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j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ints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8259" y="5530781"/>
            <a:ext cx="290827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are</a:t>
            </a:r>
            <a:r>
              <a:rPr sz="3739" spc="23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req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ired</a:t>
            </a:r>
            <a:r>
              <a:rPr sz="3739" spc="142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at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6043578"/>
            <a:ext cx="10084623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36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34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wheels,</a:t>
            </a:r>
            <a:r>
              <a:rPr sz="3739" spc="28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413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39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ssible</a:t>
            </a:r>
            <a:r>
              <a:rPr sz="3739" spc="26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37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rn</a:t>
            </a:r>
            <a:r>
              <a:rPr sz="3739" spc="35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em</a:t>
            </a:r>
            <a:r>
              <a:rPr sz="3739" spc="35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rt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977" y="6556375"/>
            <a:ext cx="92244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4376" y="6556375"/>
            <a:ext cx="128989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wo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2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7636" y="6556375"/>
            <a:ext cx="55465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be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1716" y="6556375"/>
            <a:ext cx="1659246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9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b</a:t>
            </a:r>
            <a:r>
              <a:rPr sz="3739" dirty="0">
                <a:latin typeface="Times New Roman"/>
                <a:cs typeface="Times New Roman"/>
              </a:rPr>
              <a:t>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3125" y="6556375"/>
            <a:ext cx="113248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using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5119" y="6556375"/>
            <a:ext cx="102959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741" y="6556375"/>
            <a:ext cx="12372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5549" y="6556375"/>
            <a:ext cx="120028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9977" y="7069207"/>
            <a:ext cx="730214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res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lti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10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sma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r>
              <a:rPr sz="3739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steeri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39" b="1" i="1" spc="-1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b="1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2216017" y="2978150"/>
            <a:ext cx="6957359" cy="411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 txBox="1"/>
          <p:nvPr/>
        </p:nvSpPr>
        <p:spPr>
          <a:xfrm>
            <a:off x="944740" y="912392"/>
            <a:ext cx="172412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Less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0593" y="912392"/>
            <a:ext cx="155824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load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0566" y="912392"/>
            <a:ext cx="246984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at </a:t>
            </a:r>
            <a:r>
              <a:rPr sz="5875" spc="-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ront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3" y="912392"/>
            <a:ext cx="151639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axle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1726030"/>
            <a:ext cx="10284516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-57" dirty="0">
                <a:latin typeface="Times New Roman"/>
                <a:cs typeface="Times New Roman"/>
              </a:rPr>
              <a:t> 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ri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-14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rce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is 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ven</a:t>
            </a:r>
            <a:r>
              <a:rPr sz="3739" spc="-9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at re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r axle hence</a:t>
            </a:r>
            <a:r>
              <a:rPr sz="3739" spc="-10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there 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49978" y="22415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no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44067" y="2241501"/>
            <a:ext cx="100020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need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7766" y="2241501"/>
            <a:ext cx="47391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3279" y="2241501"/>
            <a:ext cx="155730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0767" y="2241501"/>
            <a:ext cx="17365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ex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0795" y="2241501"/>
            <a:ext cx="134442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desi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7294" y="2241501"/>
            <a:ext cx="57916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1383" y="2241501"/>
            <a:ext cx="102864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2107" y="2241501"/>
            <a:ext cx="101347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axle.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6161" y="7454314"/>
            <a:ext cx="4439089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E</a:t>
            </a:r>
            <a:r>
              <a:rPr sz="2403" spc="-39" dirty="0">
                <a:latin typeface="Times New Roman"/>
                <a:cs typeface="Times New Roman"/>
              </a:rPr>
              <a:t>f</a:t>
            </a:r>
            <a:r>
              <a:rPr sz="2403" dirty="0">
                <a:latin typeface="Times New Roman"/>
                <a:cs typeface="Times New Roman"/>
              </a:rPr>
              <a:t>fe</a:t>
            </a:r>
            <a:r>
              <a:rPr sz="2403" spc="12" dirty="0">
                <a:latin typeface="Times New Roman"/>
                <a:cs typeface="Times New Roman"/>
              </a:rPr>
              <a:t>c</a:t>
            </a:r>
            <a:r>
              <a:rPr sz="2403" dirty="0">
                <a:latin typeface="Times New Roman"/>
                <a:cs typeface="Times New Roman"/>
              </a:rPr>
              <a:t>t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ve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Cool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ng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of the eng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ne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due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3384" y="7454314"/>
            <a:ext cx="317174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to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8599" y="7820598"/>
            <a:ext cx="5167383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exposure of</a:t>
            </a:r>
            <a:r>
              <a:rPr sz="2403" spc="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coo</a:t>
            </a:r>
            <a:r>
              <a:rPr sz="2403" spc="5" dirty="0">
                <a:latin typeface="Times New Roman"/>
                <a:cs typeface="Times New Roman"/>
              </a:rPr>
              <a:t>l</a:t>
            </a:r>
            <a:r>
              <a:rPr sz="2403" dirty="0">
                <a:latin typeface="Times New Roman"/>
                <a:cs typeface="Times New Roman"/>
              </a:rPr>
              <a:t>ing</a:t>
            </a:r>
            <a:r>
              <a:rPr sz="2403" spc="-1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s</a:t>
            </a:r>
            <a:r>
              <a:rPr sz="2403" spc="25" dirty="0">
                <a:latin typeface="Times New Roman"/>
                <a:cs typeface="Times New Roman"/>
              </a:rPr>
              <a:t>y</a:t>
            </a:r>
            <a:r>
              <a:rPr sz="2403" dirty="0">
                <a:latin typeface="Times New Roman"/>
                <a:cs typeface="Times New Roman"/>
              </a:rPr>
              <a:t>stem</a:t>
            </a:r>
            <a:r>
              <a:rPr sz="2403" spc="-2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to</a:t>
            </a:r>
            <a:r>
              <a:rPr sz="2403" spc="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flowing a</a:t>
            </a:r>
            <a:r>
              <a:rPr sz="2403" spc="5" dirty="0">
                <a:latin typeface="Times New Roman"/>
                <a:cs typeface="Times New Roman"/>
              </a:rPr>
              <a:t>i</a:t>
            </a:r>
            <a:r>
              <a:rPr sz="2403" dirty="0">
                <a:latin typeface="Times New Roman"/>
                <a:cs typeface="Times New Roman"/>
              </a:rPr>
              <a:t>r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944740" y="8128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1731" y="1758951"/>
            <a:ext cx="10088852" cy="640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/>
              <a:t>Decreased interior space – </a:t>
            </a:r>
            <a:r>
              <a:rPr lang="en-US" sz="3200" dirty="0" smtClean="0"/>
              <a:t>This isn't an issue in a vehicle with a ladder frame like a pickup truck, where the space used by the drive line is unusable for passengers or cargo. But </a:t>
            </a:r>
            <a:r>
              <a:rPr lang="en-US" sz="3200" b="1" dirty="0" smtClean="0"/>
              <a:t>in a passenger car, </a:t>
            </a:r>
            <a:r>
              <a:rPr lang="en-US" sz="3200" dirty="0" smtClean="0"/>
              <a:t>rear wheel drive means: Less front leg room (the transmission tunnel takes up a lot of space between the driver and front passenger), </a:t>
            </a:r>
            <a:r>
              <a:rPr lang="en-US" sz="3200" b="1" i="1" dirty="0" smtClean="0"/>
              <a:t>less leg room for center rear passengers (due to the tunnel needed </a:t>
            </a:r>
            <a:r>
              <a:rPr lang="en-US" sz="3200" b="1" dirty="0" smtClean="0"/>
              <a:t>for the drive shaft), and sometimes less trunk </a:t>
            </a:r>
            <a:r>
              <a:rPr lang="en-US" sz="3200" dirty="0" smtClean="0"/>
              <a:t>space (since there is also more hardware that must be placed underneath the trunk).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40418" y="2355277"/>
            <a:ext cx="10530661" cy="572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/>
          <p:nvPr/>
        </p:nvSpPr>
        <p:spPr>
          <a:xfrm>
            <a:off x="4880118" y="4174718"/>
            <a:ext cx="2517985" cy="1567172"/>
          </a:xfrm>
          <a:custGeom>
            <a:avLst/>
            <a:gdLst/>
            <a:ahLst/>
            <a:cxnLst/>
            <a:rect l="l" t="t" r="r" b="b"/>
            <a:pathLst>
              <a:path w="1885788" h="1173698">
                <a:moveTo>
                  <a:pt x="153367" y="68407"/>
                </a:moveTo>
                <a:lnTo>
                  <a:pt x="181111" y="27251"/>
                </a:lnTo>
                <a:lnTo>
                  <a:pt x="223089" y="3917"/>
                </a:lnTo>
                <a:lnTo>
                  <a:pt x="247078" y="0"/>
                </a:lnTo>
                <a:lnTo>
                  <a:pt x="259412" y="165"/>
                </a:lnTo>
                <a:lnTo>
                  <a:pt x="1817448" y="575772"/>
                </a:lnTo>
                <a:lnTo>
                  <a:pt x="1858553" y="603549"/>
                </a:lnTo>
                <a:lnTo>
                  <a:pt x="1881870" y="645579"/>
                </a:lnTo>
                <a:lnTo>
                  <a:pt x="1885788" y="669594"/>
                </a:lnTo>
                <a:lnTo>
                  <a:pt x="1885625" y="681941"/>
                </a:lnTo>
                <a:lnTo>
                  <a:pt x="1732485" y="1105235"/>
                </a:lnTo>
                <a:lnTo>
                  <a:pt x="1704644" y="1146409"/>
                </a:lnTo>
                <a:lnTo>
                  <a:pt x="1662628" y="1169765"/>
                </a:lnTo>
                <a:lnTo>
                  <a:pt x="1638647" y="1173698"/>
                </a:lnTo>
                <a:lnTo>
                  <a:pt x="1626322" y="1173543"/>
                </a:lnTo>
                <a:lnTo>
                  <a:pt x="68404" y="597997"/>
                </a:lnTo>
                <a:lnTo>
                  <a:pt x="27267" y="570190"/>
                </a:lnTo>
                <a:lnTo>
                  <a:pt x="3929" y="528211"/>
                </a:lnTo>
                <a:lnTo>
                  <a:pt x="0" y="504234"/>
                </a:lnTo>
                <a:lnTo>
                  <a:pt x="156" y="491906"/>
                </a:lnTo>
                <a:lnTo>
                  <a:pt x="1797" y="479507"/>
                </a:lnTo>
                <a:lnTo>
                  <a:pt x="4977" y="467153"/>
                </a:lnTo>
                <a:lnTo>
                  <a:pt x="6555" y="462615"/>
                </a:lnTo>
                <a:lnTo>
                  <a:pt x="153367" y="6840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5961074" y="2132965"/>
            <a:ext cx="347040" cy="2489374"/>
          </a:xfrm>
          <a:custGeom>
            <a:avLst/>
            <a:gdLst/>
            <a:ahLst/>
            <a:cxnLst/>
            <a:rect l="l" t="t" r="r" b="b"/>
            <a:pathLst>
              <a:path w="259908" h="1864360">
                <a:moveTo>
                  <a:pt x="225117" y="1603530"/>
                </a:moveTo>
                <a:lnTo>
                  <a:pt x="214376" y="1608434"/>
                </a:lnTo>
                <a:lnTo>
                  <a:pt x="206267" y="1617599"/>
                </a:lnTo>
                <a:lnTo>
                  <a:pt x="160078" y="1699363"/>
                </a:lnTo>
                <a:lnTo>
                  <a:pt x="131779" y="1749460"/>
                </a:lnTo>
                <a:lnTo>
                  <a:pt x="102169" y="1700279"/>
                </a:lnTo>
                <a:lnTo>
                  <a:pt x="107334" y="1792731"/>
                </a:lnTo>
                <a:lnTo>
                  <a:pt x="157372" y="1791969"/>
                </a:lnTo>
                <a:lnTo>
                  <a:pt x="161563" y="1806575"/>
                </a:lnTo>
                <a:lnTo>
                  <a:pt x="256686" y="1646047"/>
                </a:lnTo>
                <a:lnTo>
                  <a:pt x="259908" y="1637305"/>
                </a:lnTo>
                <a:lnTo>
                  <a:pt x="259726" y="1625434"/>
                </a:lnTo>
                <a:lnTo>
                  <a:pt x="254862" y="1614673"/>
                </a:lnTo>
                <a:lnTo>
                  <a:pt x="245764" y="1606550"/>
                </a:lnTo>
                <a:lnTo>
                  <a:pt x="236970" y="1603319"/>
                </a:lnTo>
                <a:lnTo>
                  <a:pt x="225117" y="1603530"/>
                </a:lnTo>
                <a:close/>
              </a:path>
              <a:path w="259908" h="1864360">
                <a:moveTo>
                  <a:pt x="136544" y="0"/>
                </a:moveTo>
                <a:lnTo>
                  <a:pt x="78632" y="762"/>
                </a:lnTo>
                <a:lnTo>
                  <a:pt x="102169" y="1700279"/>
                </a:lnTo>
                <a:lnTo>
                  <a:pt x="131779" y="1749460"/>
                </a:lnTo>
                <a:lnTo>
                  <a:pt x="160078" y="1699363"/>
                </a:lnTo>
                <a:lnTo>
                  <a:pt x="136544" y="0"/>
                </a:lnTo>
                <a:close/>
              </a:path>
              <a:path w="259908" h="1864360">
                <a:moveTo>
                  <a:pt x="103651" y="1807337"/>
                </a:moveTo>
                <a:lnTo>
                  <a:pt x="107334" y="1792731"/>
                </a:lnTo>
                <a:lnTo>
                  <a:pt x="102169" y="1700279"/>
                </a:lnTo>
                <a:lnTo>
                  <a:pt x="53613" y="1619630"/>
                </a:lnTo>
                <a:lnTo>
                  <a:pt x="47607" y="1612538"/>
                </a:lnTo>
                <a:lnTo>
                  <a:pt x="37199" y="1606886"/>
                </a:lnTo>
                <a:lnTo>
                  <a:pt x="25436" y="1605871"/>
                </a:lnTo>
                <a:lnTo>
                  <a:pt x="13862" y="1609852"/>
                </a:lnTo>
                <a:lnTo>
                  <a:pt x="6722" y="1615898"/>
                </a:lnTo>
                <a:lnTo>
                  <a:pt x="1051" y="1626299"/>
                </a:lnTo>
                <a:lnTo>
                  <a:pt x="0" y="1638046"/>
                </a:lnTo>
                <a:lnTo>
                  <a:pt x="3956" y="1649602"/>
                </a:lnTo>
                <a:lnTo>
                  <a:pt x="133369" y="1864360"/>
                </a:lnTo>
                <a:lnTo>
                  <a:pt x="256686" y="1646047"/>
                </a:lnTo>
                <a:lnTo>
                  <a:pt x="161563" y="1806575"/>
                </a:lnTo>
                <a:lnTo>
                  <a:pt x="157372" y="1791969"/>
                </a:lnTo>
                <a:lnTo>
                  <a:pt x="107334" y="1792731"/>
                </a:lnTo>
                <a:lnTo>
                  <a:pt x="103651" y="1807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 txBox="1"/>
          <p:nvPr/>
        </p:nvSpPr>
        <p:spPr>
          <a:xfrm>
            <a:off x="944740" y="861049"/>
            <a:ext cx="172412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Less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0593" y="861049"/>
            <a:ext cx="184666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Inn</a:t>
            </a:r>
            <a:r>
              <a:rPr sz="5875" spc="-19" dirty="0">
                <a:latin typeface="Arial"/>
                <a:cs typeface="Arial"/>
              </a:rPr>
              <a:t>e</a:t>
            </a:r>
            <a:r>
              <a:rPr sz="5875" dirty="0">
                <a:latin typeface="Arial"/>
                <a:cs typeface="Arial"/>
              </a:rPr>
              <a:t>r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8992" y="861049"/>
            <a:ext cx="2141073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spa</a:t>
            </a:r>
            <a:r>
              <a:rPr sz="5875" spc="12" dirty="0">
                <a:latin typeface="Arial"/>
                <a:cs typeface="Arial"/>
              </a:rPr>
              <a:t>c</a:t>
            </a:r>
            <a:r>
              <a:rPr sz="5875" dirty="0">
                <a:latin typeface="Arial"/>
                <a:cs typeface="Arial"/>
              </a:rPr>
              <a:t>e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44741" y="1055292"/>
            <a:ext cx="342703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Increased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506" y="1055292"/>
            <a:ext cx="230546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weight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741" y="2569931"/>
            <a:ext cx="10392697" cy="1536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3739" b="1" spc="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dri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t,</a:t>
            </a:r>
            <a:r>
              <a:rPr sz="3739" b="1" spc="6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3739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ich</a:t>
            </a:r>
            <a:r>
              <a:rPr sz="3739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-12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ts</a:t>
            </a:r>
            <a:r>
              <a:rPr sz="3739" b="1" spc="3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6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ne</a:t>
            </a:r>
            <a:r>
              <a:rPr sz="3739" b="1" spc="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3739" dirty="0">
              <a:latin typeface="Times New Roman"/>
              <a:cs typeface="Times New Roman"/>
            </a:endParaRPr>
          </a:p>
          <a:p>
            <a:pPr marL="322184" marR="1055">
              <a:lnSpc>
                <a:spcPts val="4039"/>
              </a:lnSpc>
              <a:spcBef>
                <a:spcPts val="3"/>
              </a:spcBef>
            </a:pP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3739" b="1" spc="-67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spc="30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739" b="1" spc="36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he</a:t>
            </a:r>
            <a:r>
              <a:rPr sz="3739" b="1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dri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le</a:t>
            </a:r>
            <a:r>
              <a:rPr sz="3739" b="1" spc="34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739" b="1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739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ck,</a:t>
            </a:r>
            <a:r>
              <a:rPr sz="3739" b="1" spc="3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19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739" b="1" spc="3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739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eig</a:t>
            </a:r>
            <a:r>
              <a:rPr sz="3739" b="1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739" b="1" spc="12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739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739" dirty="0">
              <a:latin typeface="Times New Roman"/>
              <a:cs typeface="Times New Roman"/>
            </a:endParaRPr>
          </a:p>
          <a:p>
            <a:pPr marL="322184" marR="2196">
              <a:lnSpc>
                <a:spcPts val="4039"/>
              </a:lnSpc>
            </a:pPr>
            <a:r>
              <a:rPr sz="3739" b="1" i="1" dirty="0">
                <a:latin typeface="Times New Roman"/>
                <a:cs typeface="Times New Roman"/>
              </a:rPr>
              <a:t>There</a:t>
            </a:r>
            <a:r>
              <a:rPr sz="3739" b="1" i="1" spc="-57" dirty="0">
                <a:latin typeface="Times New Roman"/>
                <a:cs typeface="Times New Roman"/>
              </a:rPr>
              <a:t> 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s</a:t>
            </a:r>
            <a:r>
              <a:rPr sz="3739" b="1" i="1" spc="52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extra</a:t>
            </a:r>
            <a:r>
              <a:rPr sz="3739" b="1" i="1" spc="-32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s</a:t>
            </a:r>
            <a:r>
              <a:rPr sz="3739" b="1" i="1" spc="5" dirty="0">
                <a:latin typeface="Times New Roman"/>
                <a:cs typeface="Times New Roman"/>
              </a:rPr>
              <a:t>h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t</a:t>
            </a:r>
            <a:r>
              <a:rPr sz="3739" b="1" i="1" spc="-1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metal</a:t>
            </a:r>
            <a:r>
              <a:rPr sz="3739" b="1" i="1" spc="45" dirty="0">
                <a:latin typeface="Times New Roman"/>
                <a:cs typeface="Times New Roman"/>
              </a:rPr>
              <a:t> </a:t>
            </a:r>
            <a:r>
              <a:rPr sz="3739" b="1" i="1" spc="5" dirty="0">
                <a:latin typeface="Times New Roman"/>
                <a:cs typeface="Times New Roman"/>
              </a:rPr>
              <a:t>t</a:t>
            </a:r>
            <a:r>
              <a:rPr sz="3739" b="1" i="1" dirty="0">
                <a:latin typeface="Times New Roman"/>
                <a:cs typeface="Times New Roman"/>
              </a:rPr>
              <a:t>o</a:t>
            </a:r>
            <a:r>
              <a:rPr sz="3739" b="1" i="1" spc="24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form</a:t>
            </a:r>
            <a:r>
              <a:rPr sz="3739" b="1" i="1" spc="-33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</a:t>
            </a:r>
            <a:r>
              <a:rPr sz="3739" b="1" i="1" spc="12" dirty="0">
                <a:latin typeface="Times New Roman"/>
                <a:cs typeface="Times New Roman"/>
              </a:rPr>
              <a:t>h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8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tran</a:t>
            </a:r>
            <a:r>
              <a:rPr sz="3739" b="1" i="1" spc="12" dirty="0">
                <a:latin typeface="Times New Roman"/>
                <a:cs typeface="Times New Roman"/>
              </a:rPr>
              <a:t>s</a:t>
            </a:r>
            <a:r>
              <a:rPr sz="3739" b="1" i="1" dirty="0">
                <a:latin typeface="Times New Roman"/>
                <a:cs typeface="Times New Roman"/>
              </a:rPr>
              <a:t>mission</a:t>
            </a:r>
            <a:endParaRPr sz="3739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977" y="4111507"/>
            <a:ext cx="846997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tu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ne</a:t>
            </a:r>
            <a:r>
              <a:rPr sz="3739" b="1" i="1" spc="5" dirty="0">
                <a:latin typeface="Times New Roman"/>
                <a:cs typeface="Times New Roman"/>
              </a:rPr>
              <a:t>l</a:t>
            </a:r>
            <a:r>
              <a:rPr sz="3739" b="1" i="1" dirty="0">
                <a:latin typeface="Times New Roman"/>
                <a:cs typeface="Times New Roman"/>
              </a:rPr>
              <a:t>.</a:t>
            </a:r>
            <a:r>
              <a:rPr sz="3739" b="1" i="1" spc="51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34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52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</a:t>
            </a:r>
            <a:r>
              <a:rPr sz="3739" spc="47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13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ar</a:t>
            </a:r>
            <a:r>
              <a:rPr sz="3739" spc="53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will</a:t>
            </a:r>
            <a:r>
              <a:rPr sz="3739" spc="5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wei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07929" y="4111507"/>
            <a:ext cx="15245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sligh</a:t>
            </a:r>
            <a:r>
              <a:rPr sz="3739" spc="-12" dirty="0">
                <a:latin typeface="Times New Roman"/>
                <a:cs typeface="Times New Roman"/>
              </a:rPr>
              <a:t>tl</a:t>
            </a:r>
            <a:r>
              <a:rPr sz="3739" dirty="0">
                <a:latin typeface="Times New Roman"/>
                <a:cs typeface="Times New Roman"/>
              </a:rPr>
              <a:t>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977" y="4624304"/>
            <a:ext cx="596710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42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an</a:t>
            </a:r>
            <a:r>
              <a:rPr sz="3739" spc="43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48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pa</a:t>
            </a:r>
            <a:r>
              <a:rPr sz="3739" spc="1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able</a:t>
            </a:r>
            <a:r>
              <a:rPr sz="3739" spc="38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92441" y="4624304"/>
            <a:ext cx="123726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5297" y="4624304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1126" y="4624304"/>
            <a:ext cx="78304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spc="-13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19859" y="4624304"/>
            <a:ext cx="7140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latin typeface="Times New Roman"/>
                <a:cs typeface="Times New Roman"/>
              </a:rPr>
              <a:t>but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8" y="5137102"/>
            <a:ext cx="81623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less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8152" y="5137102"/>
            <a:ext cx="922442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4719" y="5137102"/>
            <a:ext cx="89636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ur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6360" y="5137102"/>
            <a:ext cx="1237267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5794" y="5137102"/>
            <a:ext cx="120066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44741" y="1016156"/>
            <a:ext cx="23465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Higher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040" y="1016156"/>
            <a:ext cx="3219310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purchase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1077" y="1016156"/>
            <a:ext cx="17652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price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740" y="2530796"/>
            <a:ext cx="10392461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Due </a:t>
            </a:r>
            <a:r>
              <a:rPr sz="3739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739" b="1" i="1" spc="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739" b="1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ded </a:t>
            </a:r>
            <a:r>
              <a:rPr sz="3739" b="1" i="1" spc="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739" b="1" i="1" spc="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sz="3739" b="1" i="1" spc="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terials,</a:t>
            </a:r>
            <a:r>
              <a:rPr sz="3739" b="1" i="1" spc="8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ar </a:t>
            </a:r>
            <a:r>
              <a:rPr sz="3739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8" y="3046267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9438" y="3046267"/>
            <a:ext cx="4222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0131" y="3046267"/>
            <a:ext cx="173795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typically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4866" y="3046267"/>
            <a:ext cx="152980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2382" y="3046267"/>
            <a:ext cx="110593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8669" y="3046267"/>
            <a:ext cx="200251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expen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59977" y="3046267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741" y="3559573"/>
            <a:ext cx="2204394" cy="1704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4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rch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endParaRPr sz="3739" dirty="0">
              <a:latin typeface="Times New Roman"/>
              <a:cs typeface="Times New Roman"/>
            </a:endParaRPr>
          </a:p>
          <a:p>
            <a:pPr marL="322184" marR="71117">
              <a:lnSpc>
                <a:spcPts val="4039"/>
              </a:lnSpc>
              <a:spcBef>
                <a:spcPts val="4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hicle.</a:t>
            </a:r>
            <a:endParaRPr sz="3739" dirty="0">
              <a:latin typeface="Times New Roman"/>
              <a:cs typeface="Times New Roman"/>
            </a:endParaRPr>
          </a:p>
          <a:p>
            <a:pPr marL="16957" marR="71117">
              <a:lnSpc>
                <a:spcPct val="95825"/>
              </a:lnSpc>
              <a:spcBef>
                <a:spcPts val="865"/>
              </a:spcBef>
            </a:pPr>
            <a:r>
              <a:rPr sz="3739" spc="47" dirty="0" smtClean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24026" y="3559573"/>
            <a:ext cx="10030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2240" y="3559573"/>
            <a:ext cx="3421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107" y="3559573"/>
            <a:ext cx="23974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comp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rable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9537" y="3559573"/>
            <a:ext cx="108222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451" y="3559573"/>
            <a:ext cx="12358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whe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57645" y="3559573"/>
            <a:ext cx="108080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9331" y="996950"/>
            <a:ext cx="10129764" cy="708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BEME702T3:  ELECTIVE – I: AUTOMOBILE ENGINEERING (Theory) </a:t>
            </a:r>
          </a:p>
          <a:p>
            <a:r>
              <a:rPr lang="en-US" sz="2400" b="1" dirty="0"/>
              <a:t>CREDITS: 04</a:t>
            </a:r>
          </a:p>
          <a:p>
            <a:r>
              <a:rPr lang="en-US" sz="2400" b="1" dirty="0"/>
              <a:t>Teaching Scheme                                          </a:t>
            </a:r>
            <a:r>
              <a:rPr lang="en-US" sz="2400" b="1" dirty="0" smtClean="0"/>
              <a:t>Examination </a:t>
            </a:r>
            <a:r>
              <a:rPr lang="en-US" sz="2400" b="1" dirty="0"/>
              <a:t>Scheme </a:t>
            </a:r>
          </a:p>
          <a:p>
            <a:r>
              <a:rPr lang="en-US" sz="2400" dirty="0"/>
              <a:t>Lectures: 3 Hours/Week  </a:t>
            </a:r>
            <a:r>
              <a:rPr lang="en-US" sz="2400" b="1" dirty="0"/>
              <a:t>                                </a:t>
            </a:r>
            <a:r>
              <a:rPr lang="en-US" sz="2400" dirty="0" smtClean="0"/>
              <a:t>Duration </a:t>
            </a:r>
            <a:r>
              <a:rPr lang="en-US" sz="2400" dirty="0"/>
              <a:t>of Paper:  03 Hours</a:t>
            </a:r>
          </a:p>
          <a:p>
            <a:r>
              <a:rPr lang="en-US" sz="2400" dirty="0"/>
              <a:t>Tutorial:  1 Hour/Week              </a:t>
            </a:r>
            <a:r>
              <a:rPr lang="en-US" sz="2400" dirty="0" smtClean="0"/>
              <a:t>		University </a:t>
            </a:r>
            <a:r>
              <a:rPr lang="en-US" sz="2400" dirty="0"/>
              <a:t>Assessment: 80 Marks</a:t>
            </a:r>
          </a:p>
          <a:p>
            <a:r>
              <a:rPr lang="en-US" sz="2400" dirty="0"/>
              <a:t>                          </a:t>
            </a:r>
            <a:r>
              <a:rPr lang="en-US" sz="2400" dirty="0" smtClean="0"/>
              <a:t>				College </a:t>
            </a:r>
            <a:r>
              <a:rPr lang="en-US" sz="2400" dirty="0"/>
              <a:t>Assessment:  20 Marks  </a:t>
            </a:r>
          </a:p>
          <a:p>
            <a:endParaRPr lang="en-US" sz="2400" dirty="0"/>
          </a:p>
          <a:p>
            <a:pPr algn="just"/>
            <a:r>
              <a:rPr lang="en-US" sz="3200" b="1" dirty="0"/>
              <a:t>Course Objectives and Expected Outcomes: </a:t>
            </a:r>
            <a:r>
              <a:rPr lang="en-US" sz="3200" dirty="0"/>
              <a:t>This course is designed to understand the </a:t>
            </a:r>
            <a:r>
              <a:rPr lang="en-US" sz="3200" dirty="0" smtClean="0"/>
              <a:t>basic concepts </a:t>
            </a:r>
            <a:r>
              <a:rPr lang="en-US" sz="3200" dirty="0"/>
              <a:t>of automobile and its components. It includes information of different chassis, frame</a:t>
            </a:r>
            <a:r>
              <a:rPr lang="en-US" sz="3200" dirty="0" smtClean="0"/>
              <a:t>, power </a:t>
            </a:r>
            <a:r>
              <a:rPr lang="en-US" sz="3200" dirty="0"/>
              <a:t>plant, clutch, gear box, transmission system, brakes, steering systems, wheels, </a:t>
            </a:r>
            <a:r>
              <a:rPr lang="en-US" sz="3200" dirty="0" err="1"/>
              <a:t>tyres</a:t>
            </a:r>
            <a:r>
              <a:rPr lang="en-US" sz="3200" dirty="0" smtClean="0"/>
              <a:t>, suspension </a:t>
            </a:r>
            <a:r>
              <a:rPr lang="en-US" sz="3200" dirty="0"/>
              <a:t>systems and electrical systems used in automobile. At the end of this course, </a:t>
            </a:r>
            <a:r>
              <a:rPr lang="en-US" sz="3200" dirty="0" smtClean="0"/>
              <a:t>students will </a:t>
            </a:r>
            <a:r>
              <a:rPr lang="en-US" sz="3200" dirty="0"/>
              <a:t>be able to understand the basics about the vehicle, its components and recent advances </a:t>
            </a:r>
            <a:r>
              <a:rPr lang="en-US" sz="3200" dirty="0" smtClean="0"/>
              <a:t>in automobiles</a:t>
            </a:r>
            <a:r>
              <a:rPr lang="en-US" sz="3200" dirty="0"/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92448" y="1531175"/>
            <a:ext cx="6167813" cy="3459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2" name="object 12"/>
          <p:cNvSpPr/>
          <p:nvPr/>
        </p:nvSpPr>
        <p:spPr>
          <a:xfrm>
            <a:off x="4470699" y="4762611"/>
            <a:ext cx="6595143" cy="400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3" name="object 13"/>
          <p:cNvSpPr/>
          <p:nvPr/>
        </p:nvSpPr>
        <p:spPr>
          <a:xfrm>
            <a:off x="4470698" y="4762611"/>
            <a:ext cx="2820386" cy="447680"/>
          </a:xfrm>
          <a:custGeom>
            <a:avLst/>
            <a:gdLst/>
            <a:ahLst/>
            <a:cxnLst/>
            <a:rect l="l" t="t" r="r" b="b"/>
            <a:pathLst>
              <a:path w="2112264" h="335279">
                <a:moveTo>
                  <a:pt x="0" y="335280"/>
                </a:moveTo>
                <a:lnTo>
                  <a:pt x="2112264" y="335280"/>
                </a:lnTo>
                <a:lnTo>
                  <a:pt x="211226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4" name="object 14"/>
          <p:cNvSpPr/>
          <p:nvPr/>
        </p:nvSpPr>
        <p:spPr>
          <a:xfrm>
            <a:off x="4470698" y="4762611"/>
            <a:ext cx="2820386" cy="447680"/>
          </a:xfrm>
          <a:custGeom>
            <a:avLst/>
            <a:gdLst/>
            <a:ahLst/>
            <a:cxnLst/>
            <a:rect l="l" t="t" r="r" b="b"/>
            <a:pathLst>
              <a:path w="2112264" h="335279">
                <a:moveTo>
                  <a:pt x="0" y="335280"/>
                </a:moveTo>
                <a:lnTo>
                  <a:pt x="2112264" y="335280"/>
                </a:lnTo>
                <a:lnTo>
                  <a:pt x="211226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5" name="object 15"/>
          <p:cNvSpPr/>
          <p:nvPr/>
        </p:nvSpPr>
        <p:spPr>
          <a:xfrm>
            <a:off x="1277924" y="7383577"/>
            <a:ext cx="3272135" cy="415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6" name="object 16"/>
          <p:cNvSpPr/>
          <p:nvPr/>
        </p:nvSpPr>
        <p:spPr>
          <a:xfrm>
            <a:off x="1951479" y="7237064"/>
            <a:ext cx="1925025" cy="799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7" name="object 17"/>
          <p:cNvSpPr/>
          <p:nvPr/>
        </p:nvSpPr>
        <p:spPr>
          <a:xfrm>
            <a:off x="1357285" y="7436485"/>
            <a:ext cx="3113412" cy="258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8" name="object 18"/>
          <p:cNvSpPr/>
          <p:nvPr/>
        </p:nvSpPr>
        <p:spPr>
          <a:xfrm>
            <a:off x="333725" y="5423959"/>
            <a:ext cx="3270101" cy="604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/>
          <p:nvPr/>
        </p:nvSpPr>
        <p:spPr>
          <a:xfrm>
            <a:off x="1271820" y="5371050"/>
            <a:ext cx="1391877" cy="799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0" name="object 20"/>
          <p:cNvSpPr/>
          <p:nvPr/>
        </p:nvSpPr>
        <p:spPr>
          <a:xfrm>
            <a:off x="413087" y="5476866"/>
            <a:ext cx="3111377" cy="44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/>
          <p:nvPr/>
        </p:nvSpPr>
        <p:spPr>
          <a:xfrm>
            <a:off x="504658" y="6455658"/>
            <a:ext cx="3306729" cy="500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/>
          <p:nvPr/>
        </p:nvSpPr>
        <p:spPr>
          <a:xfrm>
            <a:off x="1078502" y="6351877"/>
            <a:ext cx="2159040" cy="799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584019" y="6508565"/>
            <a:ext cx="3148006" cy="34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1969794" y="5924546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70865" y="437388"/>
                </a:moveTo>
                <a:lnTo>
                  <a:pt x="141731" y="366521"/>
                </a:lnTo>
                <a:lnTo>
                  <a:pt x="106299" y="366521"/>
                </a:lnTo>
                <a:lnTo>
                  <a:pt x="106299" y="0"/>
                </a:lnTo>
                <a:lnTo>
                  <a:pt x="35433" y="0"/>
                </a:lnTo>
                <a:lnTo>
                  <a:pt x="35433" y="366521"/>
                </a:lnTo>
                <a:lnTo>
                  <a:pt x="0" y="366521"/>
                </a:lnTo>
                <a:lnTo>
                  <a:pt x="70865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1969794" y="5924546"/>
            <a:ext cx="189245" cy="584019"/>
          </a:xfrm>
          <a:custGeom>
            <a:avLst/>
            <a:gdLst/>
            <a:ahLst/>
            <a:cxnLst/>
            <a:rect l="l" t="t" r="r" b="b"/>
            <a:pathLst>
              <a:path w="141731" h="437388">
                <a:moveTo>
                  <a:pt x="0" y="366521"/>
                </a:moveTo>
                <a:lnTo>
                  <a:pt x="35433" y="366521"/>
                </a:lnTo>
                <a:lnTo>
                  <a:pt x="35433" y="0"/>
                </a:lnTo>
                <a:lnTo>
                  <a:pt x="106299" y="0"/>
                </a:lnTo>
                <a:lnTo>
                  <a:pt x="106299" y="366521"/>
                </a:lnTo>
                <a:lnTo>
                  <a:pt x="141731" y="366521"/>
                </a:lnTo>
                <a:lnTo>
                  <a:pt x="70865" y="437388"/>
                </a:lnTo>
                <a:lnTo>
                  <a:pt x="0" y="3665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2309622" y="6852465"/>
            <a:ext cx="189247" cy="584019"/>
          </a:xfrm>
          <a:custGeom>
            <a:avLst/>
            <a:gdLst/>
            <a:ahLst/>
            <a:cxnLst/>
            <a:rect l="l" t="t" r="r" b="b"/>
            <a:pathLst>
              <a:path w="141732" h="437388">
                <a:moveTo>
                  <a:pt x="70866" y="437388"/>
                </a:moveTo>
                <a:lnTo>
                  <a:pt x="141732" y="366522"/>
                </a:lnTo>
                <a:lnTo>
                  <a:pt x="106299" y="366522"/>
                </a:lnTo>
                <a:lnTo>
                  <a:pt x="106299" y="0"/>
                </a:lnTo>
                <a:lnTo>
                  <a:pt x="35433" y="0"/>
                </a:lnTo>
                <a:lnTo>
                  <a:pt x="35433" y="366522"/>
                </a:lnTo>
                <a:lnTo>
                  <a:pt x="0" y="366522"/>
                </a:lnTo>
                <a:lnTo>
                  <a:pt x="70866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2309622" y="6852465"/>
            <a:ext cx="189247" cy="584019"/>
          </a:xfrm>
          <a:custGeom>
            <a:avLst/>
            <a:gdLst/>
            <a:ahLst/>
            <a:cxnLst/>
            <a:rect l="l" t="t" r="r" b="b"/>
            <a:pathLst>
              <a:path w="141732" h="437388">
                <a:moveTo>
                  <a:pt x="0" y="366522"/>
                </a:moveTo>
                <a:lnTo>
                  <a:pt x="35433" y="366522"/>
                </a:lnTo>
                <a:lnTo>
                  <a:pt x="35433" y="0"/>
                </a:lnTo>
                <a:lnTo>
                  <a:pt x="106299" y="0"/>
                </a:lnTo>
                <a:lnTo>
                  <a:pt x="106299" y="366522"/>
                </a:lnTo>
                <a:lnTo>
                  <a:pt x="141732" y="366522"/>
                </a:lnTo>
                <a:lnTo>
                  <a:pt x="70866" y="437388"/>
                </a:lnTo>
                <a:lnTo>
                  <a:pt x="0" y="36652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 txBox="1"/>
          <p:nvPr/>
        </p:nvSpPr>
        <p:spPr>
          <a:xfrm>
            <a:off x="944741" y="811330"/>
            <a:ext cx="1716112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Fro</a:t>
            </a:r>
            <a:r>
              <a:rPr sz="5341" spc="-12" dirty="0">
                <a:latin typeface="Arial"/>
                <a:cs typeface="Arial"/>
              </a:rPr>
              <a:t>n</a:t>
            </a:r>
            <a:r>
              <a:rPr sz="5341" dirty="0">
                <a:latin typeface="Arial"/>
                <a:cs typeface="Arial"/>
              </a:rPr>
              <a:t>t</a:t>
            </a:r>
            <a:endParaRPr sz="534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6438" y="811330"/>
            <a:ext cx="2246333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Engine</a:t>
            </a:r>
            <a:endParaRPr sz="53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4968" y="811330"/>
            <a:ext cx="1716112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Fro</a:t>
            </a:r>
            <a:r>
              <a:rPr sz="5341" spc="-12" dirty="0">
                <a:latin typeface="Arial"/>
                <a:cs typeface="Arial"/>
              </a:rPr>
              <a:t>n</a:t>
            </a:r>
            <a:r>
              <a:rPr sz="5341" dirty="0">
                <a:latin typeface="Arial"/>
                <a:cs typeface="Arial"/>
              </a:rPr>
              <a:t>t</a:t>
            </a:r>
            <a:endParaRPr sz="534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6665" y="811330"/>
            <a:ext cx="2055129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Wh</a:t>
            </a:r>
            <a:r>
              <a:rPr sz="5341" spc="-12" dirty="0">
                <a:latin typeface="Arial"/>
                <a:cs typeface="Arial"/>
              </a:rPr>
              <a:t>e</a:t>
            </a:r>
            <a:r>
              <a:rPr sz="5341" dirty="0">
                <a:latin typeface="Arial"/>
                <a:cs typeface="Arial"/>
              </a:rPr>
              <a:t>el</a:t>
            </a:r>
            <a:endParaRPr sz="53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6024" y="811330"/>
            <a:ext cx="1717468" cy="711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94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Drive</a:t>
            </a:r>
            <a:endParaRPr sz="53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7365" y="5550900"/>
            <a:ext cx="94535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234" y="6531218"/>
            <a:ext cx="1713631" cy="339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7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3" spc="-19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ission</a:t>
            </a:r>
            <a:endParaRPr sz="240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685" y="7416550"/>
            <a:ext cx="147869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r>
              <a:rPr sz="2403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403" spc="-12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rive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6397758" y="3424698"/>
            <a:ext cx="5504433" cy="3721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2" name="object 22"/>
          <p:cNvSpPr txBox="1"/>
          <p:nvPr/>
        </p:nvSpPr>
        <p:spPr>
          <a:xfrm>
            <a:off x="944741" y="791249"/>
            <a:ext cx="1889259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263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ts val="6342"/>
              </a:lnSpc>
              <a:spcBef>
                <a:spcPts val="9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5413" y="791249"/>
            <a:ext cx="2470763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Engine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7854" y="791249"/>
            <a:ext cx="1888996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Front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8527" y="791249"/>
            <a:ext cx="226016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W</a:t>
            </a:r>
            <a:r>
              <a:rPr sz="5875" dirty="0">
                <a:latin typeface="Arial"/>
                <a:cs typeface="Arial"/>
              </a:rPr>
              <a:t>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741" y="2706365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9977" y="2708854"/>
            <a:ext cx="4738057" cy="951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138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5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this</a:t>
            </a:r>
            <a:r>
              <a:rPr sz="3472" spc="48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type</a:t>
            </a:r>
            <a:r>
              <a:rPr sz="3472" spc="48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49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gine</a:t>
            </a:r>
            <a:r>
              <a:rPr sz="3472" spc="487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is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ts val="3752"/>
              </a:lnSpc>
              <a:spcBef>
                <a:spcPts val="3"/>
              </a:spcBef>
            </a:pP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u</a:t>
            </a:r>
            <a:r>
              <a:rPr sz="3472" dirty="0">
                <a:latin typeface="Times New Roman"/>
                <a:cs typeface="Times New Roman"/>
              </a:rPr>
              <a:t>nt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219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2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20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fr</a:t>
            </a:r>
            <a:r>
              <a:rPr sz="3472" spc="-19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nt</a:t>
            </a:r>
            <a:r>
              <a:rPr sz="3472" spc="206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de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977" y="3660865"/>
            <a:ext cx="47001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5" dirty="0">
                <a:latin typeface="Times New Roman"/>
                <a:cs typeface="Times New Roman"/>
              </a:rPr>
              <a:t>of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9778" y="3660865"/>
            <a:ext cx="3188801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 </a:t>
            </a:r>
            <a:r>
              <a:rPr sz="3472" spc="77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v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hic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e </a:t>
            </a:r>
            <a:r>
              <a:rPr sz="3472" spc="788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9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d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8763" y="3660865"/>
            <a:ext cx="640314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9977" y="4137871"/>
            <a:ext cx="4749724" cy="2720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12878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driving</a:t>
            </a:r>
            <a:r>
              <a:rPr sz="3472" spc="4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</a:t>
            </a:r>
            <a:r>
              <a:rPr sz="3472" spc="-19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wer</a:t>
            </a:r>
            <a:r>
              <a:rPr sz="3472" spc="393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39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gi</a:t>
            </a:r>
            <a:r>
              <a:rPr sz="3472" spc="5" dirty="0">
                <a:latin typeface="Times New Roman"/>
                <a:cs typeface="Times New Roman"/>
              </a:rPr>
              <a:t>v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413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to</a:t>
            </a:r>
            <a:endParaRPr sz="3472">
              <a:latin typeface="Times New Roman"/>
              <a:cs typeface="Times New Roman"/>
            </a:endParaRPr>
          </a:p>
          <a:p>
            <a:pPr marL="16957" marR="76045">
              <a:lnSpc>
                <a:spcPts val="3752"/>
              </a:lnSpc>
              <a:spcBef>
                <a:spcPts val="3"/>
              </a:spcBef>
            </a:pPr>
            <a:r>
              <a:rPr sz="3472" dirty="0">
                <a:latin typeface="Times New Roman"/>
                <a:cs typeface="Times New Roman"/>
              </a:rPr>
              <a:t>the front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ls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219" dirty="0">
                <a:latin typeface="Times New Roman"/>
                <a:cs typeface="Times New Roman"/>
              </a:rPr>
              <a:t>y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915"/>
              </a:spcBef>
            </a:pPr>
            <a:r>
              <a:rPr sz="3472" dirty="0">
                <a:latin typeface="Times New Roman"/>
                <a:cs typeface="Times New Roman"/>
              </a:rPr>
              <a:t>The  </a:t>
            </a:r>
            <a:r>
              <a:rPr sz="3472" spc="4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pow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  </a:t>
            </a:r>
            <a:r>
              <a:rPr sz="3472" spc="5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flows  </a:t>
            </a:r>
            <a:r>
              <a:rPr sz="3472" spc="5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from</a:t>
            </a:r>
            <a:endParaRPr sz="3472">
              <a:latin typeface="Times New Roman"/>
              <a:cs typeface="Times New Roman"/>
            </a:endParaRPr>
          </a:p>
          <a:p>
            <a:pPr marL="16957" marR="76045">
              <a:lnSpc>
                <a:spcPts val="3752"/>
              </a:lnSpc>
              <a:spcBef>
                <a:spcPts val="187"/>
              </a:spcBef>
            </a:pPr>
            <a:r>
              <a:rPr sz="3472" dirty="0">
                <a:latin typeface="Times New Roman"/>
                <a:cs typeface="Times New Roman"/>
              </a:rPr>
              <a:t>engine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o f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axl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 marR="11345">
              <a:lnSpc>
                <a:spcPct val="95825"/>
              </a:lnSpc>
              <a:spcBef>
                <a:spcPts val="901"/>
              </a:spcBef>
            </a:pP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is</a:t>
            </a:r>
            <a:r>
              <a:rPr sz="3472" spc="501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ty</a:t>
            </a:r>
            <a:r>
              <a:rPr sz="3472" spc="5" dirty="0">
                <a:latin typeface="Times New Roman"/>
                <a:cs typeface="Times New Roman"/>
              </a:rPr>
              <a:t>p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494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507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ar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spc="-19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12" dirty="0">
                <a:latin typeface="Times New Roman"/>
                <a:cs typeface="Times New Roman"/>
              </a:rPr>
              <a:t>g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ent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1" y="5258652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741" y="638022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6858886"/>
            <a:ext cx="93208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h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ve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6062" y="6858886"/>
            <a:ext cx="1862920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dition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l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2644" y="6858886"/>
            <a:ext cx="713499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sub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4513" y="6858886"/>
            <a:ext cx="971821" cy="951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391" marR="530" algn="ctr">
              <a:lnSpc>
                <a:spcPts val="3685"/>
              </a:lnSpc>
              <a:spcBef>
                <a:spcPts val="184"/>
              </a:spcBef>
            </a:pPr>
            <a:r>
              <a:rPr sz="3472" spc="-19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ype</a:t>
            </a:r>
            <a:endParaRPr sz="3472">
              <a:latin typeface="Times New Roman"/>
              <a:cs typeface="Times New Roman"/>
            </a:endParaRPr>
          </a:p>
          <a:p>
            <a:pPr algn="ctr">
              <a:lnSpc>
                <a:spcPts val="3752"/>
              </a:lnSpc>
              <a:spcBef>
                <a:spcPts val="3"/>
              </a:spcBef>
            </a:pP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ross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978" y="7335088"/>
            <a:ext cx="637876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5" dirty="0">
                <a:latin typeface="Times New Roman"/>
                <a:cs typeface="Times New Roman"/>
              </a:rPr>
              <a:t>i.e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1698" y="7335088"/>
            <a:ext cx="958574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front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478" y="7335088"/>
            <a:ext cx="1643457" cy="475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u</a:t>
            </a:r>
            <a:r>
              <a:rPr sz="3472" dirty="0">
                <a:latin typeface="Times New Roman"/>
                <a:cs typeface="Times New Roman"/>
              </a:rPr>
              <a:t>nt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9978" y="7810930"/>
            <a:ext cx="1388886" cy="475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Times New Roman"/>
                <a:cs typeface="Times New Roman"/>
              </a:rPr>
              <a:t>engine.</a:t>
            </a:r>
            <a:endParaRPr sz="347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220946" y="5640244"/>
            <a:ext cx="9767570" cy="2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3" name="object 23"/>
          <p:cNvSpPr/>
          <p:nvPr/>
        </p:nvSpPr>
        <p:spPr>
          <a:xfrm>
            <a:off x="2218052" y="5967865"/>
            <a:ext cx="2097993" cy="584019"/>
          </a:xfrm>
          <a:custGeom>
            <a:avLst/>
            <a:gdLst/>
            <a:ahLst/>
            <a:cxnLst/>
            <a:rect l="l" t="t" r="r" b="b"/>
            <a:pathLst>
              <a:path w="1571244" h="437388">
                <a:moveTo>
                  <a:pt x="0" y="437388"/>
                </a:moveTo>
                <a:lnTo>
                  <a:pt x="1571244" y="437388"/>
                </a:lnTo>
                <a:lnTo>
                  <a:pt x="1571244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4" name="object 24"/>
          <p:cNvSpPr/>
          <p:nvPr/>
        </p:nvSpPr>
        <p:spPr>
          <a:xfrm>
            <a:off x="2218052" y="5967865"/>
            <a:ext cx="2097993" cy="584019"/>
          </a:xfrm>
          <a:custGeom>
            <a:avLst/>
            <a:gdLst/>
            <a:ahLst/>
            <a:cxnLst/>
            <a:rect l="l" t="t" r="r" b="b"/>
            <a:pathLst>
              <a:path w="1571244" h="437388">
                <a:moveTo>
                  <a:pt x="0" y="437388"/>
                </a:moveTo>
                <a:lnTo>
                  <a:pt x="1571244" y="437388"/>
                </a:lnTo>
                <a:lnTo>
                  <a:pt x="1571244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5" name="object 25"/>
          <p:cNvSpPr/>
          <p:nvPr/>
        </p:nvSpPr>
        <p:spPr>
          <a:xfrm>
            <a:off x="5864612" y="5967865"/>
            <a:ext cx="3679117" cy="1391879"/>
          </a:xfrm>
          <a:custGeom>
            <a:avLst/>
            <a:gdLst/>
            <a:ahLst/>
            <a:cxnLst/>
            <a:rect l="l" t="t" r="r" b="b"/>
            <a:pathLst>
              <a:path w="2755391" h="1042416">
                <a:moveTo>
                  <a:pt x="0" y="521208"/>
                </a:moveTo>
                <a:lnTo>
                  <a:pt x="4567" y="478453"/>
                </a:lnTo>
                <a:lnTo>
                  <a:pt x="18032" y="436652"/>
                </a:lnTo>
                <a:lnTo>
                  <a:pt x="40040" y="395938"/>
                </a:lnTo>
                <a:lnTo>
                  <a:pt x="70238" y="356445"/>
                </a:lnTo>
                <a:lnTo>
                  <a:pt x="108269" y="318307"/>
                </a:lnTo>
                <a:lnTo>
                  <a:pt x="153780" y="281659"/>
                </a:lnTo>
                <a:lnTo>
                  <a:pt x="206416" y="246634"/>
                </a:lnTo>
                <a:lnTo>
                  <a:pt x="265822" y="213366"/>
                </a:lnTo>
                <a:lnTo>
                  <a:pt x="331643" y="181989"/>
                </a:lnTo>
                <a:lnTo>
                  <a:pt x="403526" y="152638"/>
                </a:lnTo>
                <a:lnTo>
                  <a:pt x="481115" y="125446"/>
                </a:lnTo>
                <a:lnTo>
                  <a:pt x="564056" y="100547"/>
                </a:lnTo>
                <a:lnTo>
                  <a:pt x="651994" y="78076"/>
                </a:lnTo>
                <a:lnTo>
                  <a:pt x="744575" y="58166"/>
                </a:lnTo>
                <a:lnTo>
                  <a:pt x="841444" y="40951"/>
                </a:lnTo>
                <a:lnTo>
                  <a:pt x="942246" y="26566"/>
                </a:lnTo>
                <a:lnTo>
                  <a:pt x="1046627" y="15144"/>
                </a:lnTo>
                <a:lnTo>
                  <a:pt x="1154232" y="6820"/>
                </a:lnTo>
                <a:lnTo>
                  <a:pt x="1264706" y="1727"/>
                </a:lnTo>
                <a:lnTo>
                  <a:pt x="1377696" y="0"/>
                </a:lnTo>
                <a:lnTo>
                  <a:pt x="1490685" y="1727"/>
                </a:lnTo>
                <a:lnTo>
                  <a:pt x="1601159" y="6820"/>
                </a:lnTo>
                <a:lnTo>
                  <a:pt x="1708764" y="15144"/>
                </a:lnTo>
                <a:lnTo>
                  <a:pt x="1813145" y="26566"/>
                </a:lnTo>
                <a:lnTo>
                  <a:pt x="1913947" y="40951"/>
                </a:lnTo>
                <a:lnTo>
                  <a:pt x="2010816" y="58166"/>
                </a:lnTo>
                <a:lnTo>
                  <a:pt x="2103397" y="78076"/>
                </a:lnTo>
                <a:lnTo>
                  <a:pt x="2191335" y="100547"/>
                </a:lnTo>
                <a:lnTo>
                  <a:pt x="2274276" y="125446"/>
                </a:lnTo>
                <a:lnTo>
                  <a:pt x="2351865" y="152638"/>
                </a:lnTo>
                <a:lnTo>
                  <a:pt x="2423748" y="181989"/>
                </a:lnTo>
                <a:lnTo>
                  <a:pt x="2489569" y="213366"/>
                </a:lnTo>
                <a:lnTo>
                  <a:pt x="2548975" y="246634"/>
                </a:lnTo>
                <a:lnTo>
                  <a:pt x="2601611" y="281659"/>
                </a:lnTo>
                <a:lnTo>
                  <a:pt x="2647122" y="318307"/>
                </a:lnTo>
                <a:lnTo>
                  <a:pt x="2685153" y="356445"/>
                </a:lnTo>
                <a:lnTo>
                  <a:pt x="2715351" y="395938"/>
                </a:lnTo>
                <a:lnTo>
                  <a:pt x="2737359" y="436652"/>
                </a:lnTo>
                <a:lnTo>
                  <a:pt x="2750824" y="478453"/>
                </a:lnTo>
                <a:lnTo>
                  <a:pt x="2755391" y="521208"/>
                </a:lnTo>
                <a:lnTo>
                  <a:pt x="2750824" y="563962"/>
                </a:lnTo>
                <a:lnTo>
                  <a:pt x="2737359" y="605763"/>
                </a:lnTo>
                <a:lnTo>
                  <a:pt x="2715351" y="646477"/>
                </a:lnTo>
                <a:lnTo>
                  <a:pt x="2685153" y="685970"/>
                </a:lnTo>
                <a:lnTo>
                  <a:pt x="2647122" y="724108"/>
                </a:lnTo>
                <a:lnTo>
                  <a:pt x="2601611" y="760756"/>
                </a:lnTo>
                <a:lnTo>
                  <a:pt x="2548975" y="795781"/>
                </a:lnTo>
                <a:lnTo>
                  <a:pt x="2489569" y="829049"/>
                </a:lnTo>
                <a:lnTo>
                  <a:pt x="2423748" y="860426"/>
                </a:lnTo>
                <a:lnTo>
                  <a:pt x="2351865" y="889777"/>
                </a:lnTo>
                <a:lnTo>
                  <a:pt x="2274276" y="916969"/>
                </a:lnTo>
                <a:lnTo>
                  <a:pt x="2191335" y="941868"/>
                </a:lnTo>
                <a:lnTo>
                  <a:pt x="2103397" y="964339"/>
                </a:lnTo>
                <a:lnTo>
                  <a:pt x="2010816" y="984249"/>
                </a:lnTo>
                <a:lnTo>
                  <a:pt x="1913947" y="1001464"/>
                </a:lnTo>
                <a:lnTo>
                  <a:pt x="1813145" y="1015849"/>
                </a:lnTo>
                <a:lnTo>
                  <a:pt x="1708764" y="1027271"/>
                </a:lnTo>
                <a:lnTo>
                  <a:pt x="1601159" y="1035595"/>
                </a:lnTo>
                <a:lnTo>
                  <a:pt x="1490685" y="1040688"/>
                </a:lnTo>
                <a:lnTo>
                  <a:pt x="1377696" y="1042416"/>
                </a:lnTo>
                <a:lnTo>
                  <a:pt x="1264706" y="1040688"/>
                </a:lnTo>
                <a:lnTo>
                  <a:pt x="1154232" y="1035595"/>
                </a:lnTo>
                <a:lnTo>
                  <a:pt x="1046627" y="1027271"/>
                </a:lnTo>
                <a:lnTo>
                  <a:pt x="942246" y="1015849"/>
                </a:lnTo>
                <a:lnTo>
                  <a:pt x="841444" y="1001464"/>
                </a:lnTo>
                <a:lnTo>
                  <a:pt x="744575" y="984249"/>
                </a:lnTo>
                <a:lnTo>
                  <a:pt x="651994" y="964339"/>
                </a:lnTo>
                <a:lnTo>
                  <a:pt x="564056" y="941868"/>
                </a:lnTo>
                <a:lnTo>
                  <a:pt x="481115" y="916969"/>
                </a:lnTo>
                <a:lnTo>
                  <a:pt x="403526" y="889777"/>
                </a:lnTo>
                <a:lnTo>
                  <a:pt x="331643" y="860426"/>
                </a:lnTo>
                <a:lnTo>
                  <a:pt x="265822" y="829049"/>
                </a:lnTo>
                <a:lnTo>
                  <a:pt x="206416" y="795781"/>
                </a:lnTo>
                <a:lnTo>
                  <a:pt x="153780" y="760756"/>
                </a:lnTo>
                <a:lnTo>
                  <a:pt x="108269" y="724108"/>
                </a:lnTo>
                <a:lnTo>
                  <a:pt x="70238" y="685970"/>
                </a:lnTo>
                <a:lnTo>
                  <a:pt x="40040" y="646477"/>
                </a:lnTo>
                <a:lnTo>
                  <a:pt x="18032" y="605763"/>
                </a:lnTo>
                <a:lnTo>
                  <a:pt x="4567" y="563962"/>
                </a:lnTo>
                <a:lnTo>
                  <a:pt x="0" y="52120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6" name="object 26"/>
          <p:cNvSpPr/>
          <p:nvPr/>
        </p:nvSpPr>
        <p:spPr>
          <a:xfrm>
            <a:off x="6853578" y="5939377"/>
            <a:ext cx="1853803" cy="1054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7" name="object 27"/>
          <p:cNvSpPr/>
          <p:nvPr/>
        </p:nvSpPr>
        <p:spPr>
          <a:xfrm>
            <a:off x="6676541" y="6509151"/>
            <a:ext cx="2091888" cy="1054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1" name="object 21"/>
          <p:cNvSpPr txBox="1"/>
          <p:nvPr/>
        </p:nvSpPr>
        <p:spPr>
          <a:xfrm>
            <a:off x="944741" y="8128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741" y="2327470"/>
            <a:ext cx="4355933" cy="1707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1894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I</a:t>
            </a:r>
            <a:r>
              <a:rPr sz="3739" b="1" spc="5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terior</a:t>
            </a:r>
            <a:r>
              <a:rPr sz="3739" b="1" spc="-10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5" dirty="0">
                <a:latin typeface="Times New Roman"/>
                <a:cs typeface="Times New Roman"/>
              </a:rPr>
              <a:t>p</a:t>
            </a:r>
            <a:r>
              <a:rPr sz="3739" b="1" dirty="0">
                <a:latin typeface="Times New Roman"/>
                <a:cs typeface="Times New Roman"/>
              </a:rPr>
              <a:t>ace</a:t>
            </a:r>
            <a:r>
              <a:rPr sz="3739" dirty="0">
                <a:latin typeface="Times New Roman"/>
                <a:cs typeface="Times New Roman"/>
              </a:rPr>
              <a:t>: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ce</a:t>
            </a:r>
            <a:r>
              <a:rPr sz="3739" spc="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 </a:t>
            </a:r>
            <a:r>
              <a:rPr sz="3739" spc="-901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sz="3739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3739" u="heavy" spc="-12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rt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5"/>
              </a:rPr>
              <a:t>ain</a:t>
            </a:r>
            <a:endParaRPr sz="3739">
              <a:latin typeface="Times New Roman"/>
              <a:cs typeface="Times New Roman"/>
            </a:endParaRPr>
          </a:p>
          <a:p>
            <a:pPr marL="322184" marR="43220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eng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ne</a:t>
            </a:r>
            <a:r>
              <a:rPr sz="3739" spc="80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par</a:t>
            </a:r>
            <a:r>
              <a:rPr sz="3739" spc="19" dirty="0">
                <a:latin typeface="Times New Roman"/>
                <a:cs typeface="Times New Roman"/>
              </a:rPr>
              <a:t>t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ent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3819" y="3013547"/>
            <a:ext cx="6041684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65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is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1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gle</a:t>
            </a:r>
            <a:r>
              <a:rPr sz="3739" spc="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u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it</a:t>
            </a:r>
            <a:r>
              <a:rPr sz="3739" spc="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</a:t>
            </a:r>
            <a:r>
              <a:rPr sz="3739" spc="-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ined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in</a:t>
            </a:r>
            <a:r>
              <a:rPr sz="3739" spc="33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he</a:t>
            </a:r>
            <a:endParaRPr sz="3739">
              <a:latin typeface="Times New Roman"/>
              <a:cs typeface="Times New Roman"/>
            </a:endParaRPr>
          </a:p>
          <a:p>
            <a:pPr marL="16957" marR="332">
              <a:lnSpc>
                <a:spcPts val="4039"/>
              </a:lnSpc>
              <a:spcBef>
                <a:spcPts val="4"/>
              </a:spcBef>
            </a:pP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4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12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vehicl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,</a:t>
            </a:r>
            <a:r>
              <a:rPr sz="3739" spc="15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ere</a:t>
            </a:r>
            <a:r>
              <a:rPr sz="3739" spc="12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72" dirty="0">
                <a:latin typeface="Times New Roman"/>
                <a:cs typeface="Times New Roman"/>
              </a:rPr>
              <a:t> </a:t>
            </a:r>
            <a:r>
              <a:rPr sz="3739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spc="14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need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9977" y="4039978"/>
            <a:ext cx="47483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5823" y="4039978"/>
            <a:ext cx="137049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dev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5537" y="4039978"/>
            <a:ext cx="150183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terior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9045" y="4039978"/>
            <a:ext cx="115619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spa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4925" y="4039978"/>
            <a:ext cx="65929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8017" y="4039978"/>
            <a:ext cx="242028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d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i</a:t>
            </a:r>
            <a:r>
              <a:rPr sz="3739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v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3739" u="heavy" spc="-19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s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6"/>
              </a:rPr>
              <a:t>haft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9611" y="4039978"/>
            <a:ext cx="129274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6836" y="4039979"/>
            <a:ext cx="623966" cy="1020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124" algn="ctr">
              <a:lnSpc>
                <a:spcPts val="3946"/>
              </a:lnSpc>
              <a:spcBef>
                <a:spcPts val="196"/>
              </a:spcBef>
            </a:pP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3739">
              <a:latin typeface="Times New Roman"/>
              <a:cs typeface="Times New Roman"/>
            </a:endParaRPr>
          </a:p>
          <a:p>
            <a:pPr marR="227" algn="ctr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4552776"/>
            <a:ext cx="528062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rear</a:t>
            </a:r>
            <a:r>
              <a:rPr sz="3739" spc="-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82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d</a:t>
            </a:r>
            <a:r>
              <a:rPr sz="3739" u="heavy" spc="5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i</a:t>
            </a:r>
            <a:r>
              <a:rPr sz="3739" u="heavy" spc="-52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fe</a:t>
            </a:r>
            <a:r>
              <a:rPr sz="3739" u="heavy" spc="19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sz="3739" u="heavy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entia</a:t>
            </a:r>
            <a:r>
              <a:rPr sz="3739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7"/>
              </a:rPr>
              <a:t>l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  <a:hlinkClick r:id="rId7"/>
              </a:rPr>
              <a:t>,</a:t>
            </a:r>
            <a:r>
              <a:rPr sz="3739" spc="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si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1908" y="4552776"/>
            <a:ext cx="2239655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7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1173" y="4552776"/>
            <a:ext cx="181665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available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7" y="5065246"/>
            <a:ext cx="2160808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passengers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737" y="5065246"/>
            <a:ext cx="790333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7526" y="5065246"/>
            <a:ext cx="1269675" cy="508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spc="-5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4985" y="6155098"/>
            <a:ext cx="1535363" cy="10779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1472" marR="180319" algn="ctr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I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ner</a:t>
            </a:r>
            <a:endParaRPr sz="3739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3739" b="1" i="1" dirty="0">
                <a:latin typeface="Times New Roman"/>
                <a:cs typeface="Times New Roman"/>
              </a:rPr>
              <a:t>S</a:t>
            </a:r>
            <a:r>
              <a:rPr sz="3739" b="1" i="1" spc="-272" dirty="0">
                <a:latin typeface="Times New Roman"/>
                <a:cs typeface="Times New Roman"/>
              </a:rPr>
              <a:t>P</a:t>
            </a:r>
            <a:r>
              <a:rPr sz="3739" b="1" i="1" dirty="0">
                <a:latin typeface="Times New Roman"/>
                <a:cs typeface="Times New Roman"/>
              </a:rPr>
              <a:t>A</a:t>
            </a:r>
            <a:r>
              <a:rPr sz="3739" b="1" i="1" spc="-19" dirty="0">
                <a:latin typeface="Times New Roman"/>
                <a:cs typeface="Times New Roman"/>
              </a:rPr>
              <a:t>C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8052" y="5967865"/>
            <a:ext cx="2097993" cy="58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35"/>
              </a:lnSpc>
              <a:spcBef>
                <a:spcPts val="12"/>
              </a:spcBef>
            </a:pPr>
            <a:endParaRPr sz="935"/>
          </a:p>
          <a:p>
            <a:pPr marL="615710">
              <a:lnSpc>
                <a:spcPct val="95825"/>
              </a:lnSpc>
            </a:pP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Eng</a:t>
            </a:r>
            <a:r>
              <a:rPr sz="2403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3" dirty="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endParaRPr sz="240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944741" y="791249"/>
            <a:ext cx="2138430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Better</a:t>
            </a:r>
            <a:endParaRPr sz="587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44848" y="791249"/>
            <a:ext cx="2968886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handling</a:t>
            </a:r>
            <a:endParaRPr sz="587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75412" y="791249"/>
            <a:ext cx="976391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on</a:t>
            </a:r>
            <a:endParaRPr sz="5875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3481" y="791249"/>
            <a:ext cx="2720945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</a:t>
            </a:r>
            <a:r>
              <a:rPr sz="5875" spc="19" dirty="0">
                <a:latin typeface="Arial"/>
                <a:cs typeface="Arial"/>
              </a:rPr>
              <a:t>l</a:t>
            </a:r>
            <a:r>
              <a:rPr sz="5875" dirty="0">
                <a:latin typeface="Arial"/>
                <a:cs typeface="Arial"/>
              </a:rPr>
              <a:t>ippery</a:t>
            </a:r>
            <a:endParaRPr sz="587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4740" y="1596743"/>
            <a:ext cx="10391417" cy="1622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71519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surface</a:t>
            </a:r>
            <a:endParaRPr sz="5875">
              <a:latin typeface="Arial"/>
              <a:cs typeface="Arial"/>
            </a:endParaRPr>
          </a:p>
          <a:p>
            <a:pPr marL="16957">
              <a:lnSpc>
                <a:spcPct val="95825"/>
              </a:lnSpc>
              <a:spcBef>
                <a:spcPts val="1951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Sl</a:t>
            </a:r>
            <a:r>
              <a:rPr sz="3739" spc="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p</a:t>
            </a:r>
            <a:r>
              <a:rPr sz="3739" dirty="0">
                <a:latin typeface="Times New Roman"/>
                <a:cs typeface="Times New Roman"/>
              </a:rPr>
              <a:t>er</a:t>
            </a:r>
            <a:r>
              <a:rPr sz="3739" spc="19" dirty="0">
                <a:latin typeface="Times New Roman"/>
                <a:cs typeface="Times New Roman"/>
              </a:rPr>
              <a:t>y</a:t>
            </a:r>
            <a:r>
              <a:rPr sz="3739" spc="-5" dirty="0">
                <a:latin typeface="Times New Roman"/>
                <a:cs typeface="Times New Roman"/>
              </a:rPr>
              <a:t>-</a:t>
            </a:r>
            <a:r>
              <a:rPr sz="3739" dirty="0">
                <a:latin typeface="Times New Roman"/>
                <a:cs typeface="Times New Roman"/>
              </a:rPr>
              <a:t>surface</a:t>
            </a:r>
            <a:r>
              <a:rPr sz="3739" spc="64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tractio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:</a:t>
            </a:r>
            <a:r>
              <a:rPr sz="3739" spc="86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pl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cing</a:t>
            </a:r>
            <a:r>
              <a:rPr sz="3739" spc="809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822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ass</a:t>
            </a:r>
            <a:r>
              <a:rPr sz="3739" spc="786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836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9977" y="3223942"/>
            <a:ext cx="194894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etra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0026" y="3223942"/>
            <a:ext cx="9489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0796" y="3223942"/>
            <a:ext cx="68537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54654" y="3223942"/>
            <a:ext cx="131597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v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13744" y="3223942"/>
            <a:ext cx="14217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wheels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9977" y="3737248"/>
            <a:ext cx="954868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imp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oves</a:t>
            </a:r>
            <a:r>
              <a:rPr sz="3739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tr</a:t>
            </a:r>
            <a:r>
              <a:rPr sz="3739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ction</a:t>
            </a:r>
            <a:r>
              <a:rPr sz="3739" b="1" i="1" spc="-63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t, s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ow</a:t>
            </a:r>
            <a:r>
              <a:rPr sz="3739" b="1" i="1" spc="-146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3739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-3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icy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ace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6310" y="4481907"/>
            <a:ext cx="326040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Improved</a:t>
            </a:r>
            <a:endParaRPr sz="587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457" y="4481907"/>
            <a:ext cx="1765221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2408" y="4481907"/>
            <a:ext cx="159709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t</a:t>
            </a:r>
            <a:r>
              <a:rPr sz="5875" spc="-19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ain</a:t>
            </a:r>
            <a:endParaRPr sz="58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1234" y="4481907"/>
            <a:ext cx="32469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e</a:t>
            </a:r>
            <a:r>
              <a:rPr sz="5875" spc="-119" dirty="0">
                <a:latin typeface="Arial"/>
                <a:cs typeface="Arial"/>
              </a:rPr>
              <a:t>f</a:t>
            </a:r>
            <a:r>
              <a:rPr sz="5875" dirty="0">
                <a:latin typeface="Arial"/>
                <a:cs typeface="Arial"/>
              </a:rPr>
              <a:t>fic</a:t>
            </a:r>
            <a:r>
              <a:rPr sz="5875" spc="12" dirty="0">
                <a:latin typeface="Arial"/>
                <a:cs typeface="Arial"/>
              </a:rPr>
              <a:t>i</a:t>
            </a:r>
            <a:r>
              <a:rPr sz="5875" dirty="0">
                <a:latin typeface="Arial"/>
                <a:cs typeface="Arial"/>
              </a:rPr>
              <a:t>ency</a:t>
            </a:r>
            <a:endParaRPr sz="58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6311" y="5653834"/>
            <a:ext cx="1174502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8656" y="5656508"/>
            <a:ext cx="12121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rect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9258" y="5656508"/>
            <a:ext cx="2266138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con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-12" dirty="0">
                <a:latin typeface="Times New Roman"/>
                <a:cs typeface="Times New Roman"/>
              </a:rPr>
              <a:t>c</a:t>
            </a:r>
            <a:r>
              <a:rPr sz="3739" b="1" i="1" dirty="0">
                <a:latin typeface="Times New Roman"/>
                <a:cs typeface="Times New Roman"/>
              </a:rPr>
              <a:t>ti</a:t>
            </a:r>
            <a:r>
              <a:rPr sz="3739" b="1" i="1" spc="12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6317" y="5656508"/>
            <a:ext cx="1682004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be</a:t>
            </a:r>
            <a:r>
              <a:rPr sz="3739" b="1" i="1" spc="-12" dirty="0">
                <a:latin typeface="Times New Roman"/>
                <a:cs typeface="Times New Roman"/>
              </a:rPr>
              <a:t>t</a:t>
            </a:r>
            <a:r>
              <a:rPr sz="3739" b="1" i="1" dirty="0">
                <a:latin typeface="Times New Roman"/>
                <a:cs typeface="Times New Roman"/>
              </a:rPr>
              <a:t>w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en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7492" y="5656508"/>
            <a:ext cx="1424549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e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g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51759" y="5656508"/>
            <a:ext cx="847061" cy="508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12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1546" y="6168978"/>
            <a:ext cx="6143541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tr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nsaxle</a:t>
            </a:r>
            <a:r>
              <a:rPr sz="3739" b="1" i="1" spc="192" dirty="0"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reduce</a:t>
            </a:r>
            <a:r>
              <a:rPr sz="3739" b="1" i="1" spc="1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3739" b="1" i="1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mass</a:t>
            </a:r>
            <a:r>
              <a:rPr sz="3739" b="1" i="1" spc="13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  <a:p>
            <a:pPr marL="16957" marR="47541">
              <a:lnSpc>
                <a:spcPts val="4039"/>
              </a:lnSpc>
              <a:spcBef>
                <a:spcPts val="4"/>
              </a:spcBef>
            </a:pPr>
            <a:r>
              <a:rPr sz="3739" b="1" i="1" spc="5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f</a:t>
            </a:r>
            <a:r>
              <a:rPr sz="3739" b="1" i="1" spc="562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the</a:t>
            </a:r>
            <a:r>
              <a:rPr sz="3739" b="1" i="1" spc="594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spc="-12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v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tr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in</a:t>
            </a:r>
            <a:r>
              <a:rPr sz="3739" b="1" i="1" spc="493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c</a:t>
            </a:r>
            <a:r>
              <a:rPr sz="3739" b="1" i="1" spc="-12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mp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red</a:t>
            </a:r>
            <a:r>
              <a:rPr sz="3739" b="1" i="1" spc="442" dirty="0">
                <a:latin typeface="Times New Roman"/>
                <a:cs typeface="Times New Roman"/>
              </a:rPr>
              <a:t> </a:t>
            </a:r>
            <a:r>
              <a:rPr sz="3739" b="1" i="1" spc="-12" dirty="0">
                <a:latin typeface="Times New Roman"/>
                <a:cs typeface="Times New Roman"/>
              </a:rPr>
              <a:t>to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4350" y="6168978"/>
            <a:ext cx="3814197" cy="1021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3012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chan</a:t>
            </a:r>
            <a:r>
              <a:rPr sz="3739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739" b="1" i="1" spc="2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b="1" i="1" dirty="0">
                <a:solidFill>
                  <a:srgbClr val="FF0000"/>
                </a:solidFill>
                <a:latin typeface="Times New Roman"/>
                <a:cs typeface="Times New Roman"/>
              </a:rPr>
              <a:t>inertia</a:t>
            </a:r>
            <a:endParaRPr sz="3739">
              <a:latin typeface="Times New Roman"/>
              <a:cs typeface="Times New Roman"/>
            </a:endParaRPr>
          </a:p>
          <a:p>
            <a:pPr marL="18992">
              <a:lnSpc>
                <a:spcPts val="4039"/>
              </a:lnSpc>
              <a:spcBef>
                <a:spcPts val="4"/>
              </a:spcBef>
            </a:pPr>
            <a:r>
              <a:rPr sz="3739" b="1" i="1" dirty="0">
                <a:latin typeface="Times New Roman"/>
                <a:cs typeface="Times New Roman"/>
              </a:rPr>
              <a:t>a</a:t>
            </a:r>
            <a:r>
              <a:rPr sz="3739" b="1" i="1" spc="581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rea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spc="5" dirty="0">
                <a:latin typeface="Times New Roman"/>
                <a:cs typeface="Times New Roman"/>
              </a:rPr>
              <a:t>-</a:t>
            </a:r>
            <a:r>
              <a:rPr sz="3739" b="1" i="1" spc="-19" dirty="0">
                <a:latin typeface="Times New Roman"/>
                <a:cs typeface="Times New Roman"/>
              </a:rPr>
              <a:t>w</a:t>
            </a:r>
            <a:r>
              <a:rPr sz="3739" b="1" i="1" dirty="0">
                <a:latin typeface="Times New Roman"/>
                <a:cs typeface="Times New Roman"/>
              </a:rPr>
              <a:t>heel</a:t>
            </a:r>
            <a:r>
              <a:rPr sz="3739" b="1" i="1" spc="503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d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dirty="0">
                <a:latin typeface="Times New Roman"/>
                <a:cs typeface="Times New Roman"/>
              </a:rPr>
              <a:t>ive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1547" y="7195409"/>
            <a:ext cx="147243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v</a:t>
            </a:r>
            <a:r>
              <a:rPr sz="3739" b="1" i="1" spc="-12" dirty="0">
                <a:latin typeface="Times New Roman"/>
                <a:cs typeface="Times New Roman"/>
              </a:rPr>
              <a:t>e</a:t>
            </a:r>
            <a:r>
              <a:rPr sz="3739" b="1" i="1" dirty="0">
                <a:latin typeface="Times New Roman"/>
                <a:cs typeface="Times New Roman"/>
              </a:rPr>
              <a:t>hicle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9358" y="7195409"/>
            <a:ext cx="94851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with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3792" y="7195409"/>
            <a:ext cx="34210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a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1821" y="7195409"/>
            <a:ext cx="147528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similar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635" y="7195409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eng</a:t>
            </a:r>
            <a:r>
              <a:rPr sz="3739" b="1" i="1" spc="5" dirty="0">
                <a:latin typeface="Times New Roman"/>
                <a:cs typeface="Times New Roman"/>
              </a:rPr>
              <a:t>i</a:t>
            </a:r>
            <a:r>
              <a:rPr sz="3739" b="1" i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2201" y="7195409"/>
            <a:ext cx="8458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spc="5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3362" y="7195409"/>
            <a:ext cx="273126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tr</a:t>
            </a:r>
            <a:r>
              <a:rPr sz="3739" b="1" i="1" spc="12" dirty="0">
                <a:latin typeface="Times New Roman"/>
                <a:cs typeface="Times New Roman"/>
              </a:rPr>
              <a:t>a</a:t>
            </a:r>
            <a:r>
              <a:rPr sz="3739" b="1" i="1" dirty="0">
                <a:latin typeface="Times New Roman"/>
                <a:cs typeface="Times New Roman"/>
              </a:rPr>
              <a:t>n</a:t>
            </a:r>
            <a:r>
              <a:rPr sz="3739" b="1" i="1" spc="5" dirty="0">
                <a:latin typeface="Times New Roman"/>
                <a:cs typeface="Times New Roman"/>
              </a:rPr>
              <a:t>s</a:t>
            </a:r>
            <a:r>
              <a:rPr sz="3739" b="1" i="1" dirty="0">
                <a:latin typeface="Times New Roman"/>
                <a:cs typeface="Times New Roman"/>
              </a:rPr>
              <a:t>missio</a:t>
            </a:r>
            <a:r>
              <a:rPr sz="3739" b="1" i="1" spc="12" dirty="0">
                <a:latin typeface="Times New Roman"/>
                <a:cs typeface="Times New Roman"/>
              </a:rPr>
              <a:t>n</a:t>
            </a:r>
            <a:r>
              <a:rPr sz="3739" b="1" i="1" dirty="0"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1547" y="7708138"/>
            <a:ext cx="6147938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i="1" dirty="0">
                <a:latin typeface="Times New Roman"/>
                <a:cs typeface="Times New Roman"/>
              </a:rPr>
              <a:t>a</a:t>
            </a:r>
            <a:r>
              <a:rPr sz="3739" b="1" i="1" spc="5" dirty="0">
                <a:latin typeface="Times New Roman"/>
                <a:cs typeface="Times New Roman"/>
              </a:rPr>
              <a:t>l</a:t>
            </a:r>
            <a:r>
              <a:rPr sz="3739" b="1" i="1" dirty="0">
                <a:latin typeface="Times New Roman"/>
                <a:cs typeface="Times New Roman"/>
              </a:rPr>
              <a:t>l</a:t>
            </a:r>
            <a:r>
              <a:rPr sz="3739" b="1" i="1" spc="5" dirty="0">
                <a:latin typeface="Times New Roman"/>
                <a:cs typeface="Times New Roman"/>
              </a:rPr>
              <a:t>o</a:t>
            </a:r>
            <a:r>
              <a:rPr sz="3739" b="1" i="1" dirty="0">
                <a:latin typeface="Times New Roman"/>
                <a:cs typeface="Times New Roman"/>
              </a:rPr>
              <a:t>wing</a:t>
            </a:r>
            <a:r>
              <a:rPr sz="3739" b="1" i="1" spc="-146" dirty="0">
                <a:latin typeface="Times New Roman"/>
                <a:cs typeface="Times New Roman"/>
              </a:rPr>
              <a:t> </a:t>
            </a:r>
            <a:r>
              <a:rPr sz="3739" b="1" i="1" dirty="0">
                <a:latin typeface="Times New Roman"/>
                <a:cs typeface="Times New Roman"/>
              </a:rPr>
              <a:t>g</a:t>
            </a:r>
            <a:r>
              <a:rPr sz="3739" b="1" i="1" spc="12" dirty="0">
                <a:latin typeface="Times New Roman"/>
                <a:cs typeface="Times New Roman"/>
              </a:rPr>
              <a:t>r</a:t>
            </a:r>
            <a:r>
              <a:rPr sz="3739" b="1" i="1" dirty="0">
                <a:latin typeface="Times New Roman"/>
                <a:cs typeface="Times New Roman"/>
              </a:rPr>
              <a:t>eater</a:t>
            </a:r>
            <a:r>
              <a:rPr sz="3739" b="1" i="1" spc="-33" dirty="0">
                <a:latin typeface="Times New Roman"/>
                <a:cs typeface="Times New Roman"/>
              </a:rPr>
              <a:t> 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f</a:t>
            </a:r>
            <a:r>
              <a:rPr sz="3739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el</a:t>
            </a:r>
            <a:r>
              <a:rPr sz="3739" b="1" i="1" u="heavy" spc="-28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3739" b="1" i="1" u="heavy" spc="-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3739" b="1" i="1" u="heavy" spc="12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3739" b="1" i="1" u="heavy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om</a:t>
            </a:r>
            <a:r>
              <a:rPr sz="3739" b="1" i="1" u="heavy" spc="-139" dirty="0">
                <a:solidFill>
                  <a:srgbClr val="0462C1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3739" b="1" i="1" dirty="0">
                <a:latin typeface="Times New Roman"/>
                <a:cs typeface="Times New Roman"/>
                <a:hlinkClick r:id="rId3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03102" y="7920087"/>
            <a:ext cx="120272" cy="203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914">
              <a:lnSpc>
                <a:spcPts val="1335"/>
              </a:lnSpc>
            </a:pPr>
            <a:endParaRPr sz="1335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4741" y="965231"/>
            <a:ext cx="496406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lang="en-US" sz="5875" dirty="0" smtClean="0">
                <a:latin typeface="Arial"/>
                <a:cs typeface="Arial"/>
              </a:rPr>
              <a:t>D</a:t>
            </a:r>
            <a:r>
              <a:rPr sz="5875" dirty="0" smtClean="0">
                <a:latin typeface="Arial"/>
                <a:cs typeface="Arial"/>
              </a:rPr>
              <a:t>isadvantages</a:t>
            </a:r>
            <a:endParaRPr sz="587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2479871"/>
            <a:ext cx="10400363" cy="512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0916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L</a:t>
            </a:r>
            <a:r>
              <a:rPr sz="3739" b="1" spc="-12" dirty="0">
                <a:latin typeface="Times New Roman"/>
                <a:cs typeface="Times New Roman"/>
              </a:rPr>
              <a:t>e</a:t>
            </a:r>
            <a:r>
              <a:rPr sz="3739" b="1" dirty="0">
                <a:latin typeface="Times New Roman"/>
                <a:cs typeface="Times New Roman"/>
              </a:rPr>
              <a:t>ss</a:t>
            </a:r>
            <a:r>
              <a:rPr sz="3739" b="1" spc="-88" dirty="0">
                <a:latin typeface="Times New Roman"/>
                <a:cs typeface="Times New Roman"/>
              </a:rPr>
              <a:t> </a:t>
            </a:r>
            <a:r>
              <a:rPr sz="3739" b="1" spc="-339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urni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g</a:t>
            </a:r>
            <a:r>
              <a:rPr sz="3739" b="1" spc="-93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Ra</a:t>
            </a:r>
            <a:r>
              <a:rPr sz="3739" b="1" spc="5" dirty="0">
                <a:latin typeface="Times New Roman"/>
                <a:cs typeface="Times New Roman"/>
              </a:rPr>
              <a:t>d</a:t>
            </a:r>
            <a:r>
              <a:rPr sz="3739" b="1" dirty="0">
                <a:latin typeface="Times New Roman"/>
                <a:cs typeface="Times New Roman"/>
              </a:rPr>
              <a:t>ius</a:t>
            </a:r>
            <a:endParaRPr sz="3739">
              <a:latin typeface="Times New Roman"/>
              <a:cs typeface="Times New Roman"/>
            </a:endParaRPr>
          </a:p>
          <a:p>
            <a:pPr marL="322184" marR="15977" indent="-305227" algn="just">
              <a:lnSpc>
                <a:spcPts val="4342"/>
              </a:lnSpc>
              <a:spcBef>
                <a:spcPts val="1080"/>
              </a:spcBef>
            </a:pPr>
            <a:r>
              <a:rPr sz="3739" dirty="0">
                <a:latin typeface="Arial"/>
                <a:cs typeface="Arial"/>
              </a:rPr>
              <a:t>•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7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ive</a:t>
            </a:r>
            <a:r>
              <a:rPr sz="3739" spc="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shafts</a:t>
            </a:r>
            <a:r>
              <a:rPr sz="3739" spc="105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ay</a:t>
            </a:r>
            <a:r>
              <a:rPr sz="3739" spc="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li</a:t>
            </a: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it</a:t>
            </a:r>
            <a:r>
              <a:rPr sz="3739" spc="9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r>
              <a:rPr sz="3739" spc="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25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nt</a:t>
            </a:r>
            <a:r>
              <a:rPr sz="3739" spc="68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b</a:t>
            </a:r>
            <a:r>
              <a:rPr sz="3739" dirty="0">
                <a:latin typeface="Times New Roman"/>
                <a:cs typeface="Times New Roman"/>
              </a:rPr>
              <a:t>y</a:t>
            </a:r>
            <a:r>
              <a:rPr sz="3739" spc="6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which</a:t>
            </a:r>
            <a:r>
              <a:rPr sz="3739" spc="9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 </a:t>
            </a:r>
            <a:endParaRPr sz="3739">
              <a:latin typeface="Times New Roman"/>
              <a:cs typeface="Times New Roman"/>
            </a:endParaRPr>
          </a:p>
          <a:p>
            <a:pPr marL="322184" marR="15977" algn="just">
              <a:lnSpc>
                <a:spcPts val="4298"/>
              </a:lnSpc>
            </a:pP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6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wheels</a:t>
            </a:r>
            <a:r>
              <a:rPr sz="3739" spc="21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ca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13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,</a:t>
            </a:r>
            <a:r>
              <a:rPr sz="3739" spc="5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ey</a:t>
            </a:r>
            <a:r>
              <a:rPr sz="3739" spc="6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are</a:t>
            </a:r>
            <a:r>
              <a:rPr sz="3739" spc="1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generally u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able</a:t>
            </a:r>
            <a:r>
              <a:rPr sz="3739" spc="88" dirty="0">
                <a:latin typeface="Times New Roman"/>
                <a:cs typeface="Times New Roman"/>
              </a:rPr>
              <a:t> </a:t>
            </a:r>
            <a:r>
              <a:rPr sz="3739" spc="-12" dirty="0">
                <a:latin typeface="Times New Roman"/>
                <a:cs typeface="Times New Roman"/>
              </a:rPr>
              <a:t>to </a:t>
            </a:r>
            <a:endParaRPr sz="3739">
              <a:latin typeface="Times New Roman"/>
              <a:cs typeface="Times New Roman"/>
            </a:endParaRPr>
          </a:p>
          <a:p>
            <a:pPr marL="322184" marR="15977" algn="just">
              <a:lnSpc>
                <a:spcPts val="4298"/>
              </a:lnSpc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ake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43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Mo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637" dirty="0">
                <a:latin typeface="Times New Roman"/>
                <a:cs typeface="Times New Roman"/>
              </a:rPr>
              <a:t> </a:t>
            </a:r>
            <a:r>
              <a:rPr sz="3739" b="1" spc="-206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eig</a:t>
            </a:r>
            <a:r>
              <a:rPr sz="3739" b="1" spc="19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597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68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12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646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esul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638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696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rapid</a:t>
            </a:r>
            <a:r>
              <a:rPr sz="3739" b="1" spc="646" dirty="0">
                <a:latin typeface="Times New Roman"/>
                <a:cs typeface="Times New Roman"/>
              </a:rPr>
              <a:t> </a:t>
            </a:r>
            <a:r>
              <a:rPr sz="3739" b="1" spc="-19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ear</a:t>
            </a:r>
            <a:r>
              <a:rPr sz="3739" b="1" spc="613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  <a:p>
            <a:pPr marL="322184" marR="80916">
              <a:lnSpc>
                <a:spcPts val="4039"/>
              </a:lnSpc>
              <a:spcBef>
                <a:spcPts val="202"/>
              </a:spcBef>
            </a:pP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5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-5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ti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es.</a:t>
            </a:r>
            <a:endParaRPr sz="3739">
              <a:latin typeface="Times New Roman"/>
              <a:cs typeface="Times New Roman"/>
            </a:endParaRPr>
          </a:p>
          <a:p>
            <a:pPr marL="322184" marR="17755" indent="-305227" algn="just">
              <a:lnSpc>
                <a:spcPts val="4032"/>
              </a:lnSpc>
              <a:spcBef>
                <a:spcPts val="133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33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-79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12" dirty="0">
                <a:latin typeface="Times New Roman"/>
                <a:cs typeface="Times New Roman"/>
              </a:rPr>
              <a:t>nt</a:t>
            </a:r>
            <a:r>
              <a:rPr sz="3739" b="1" spc="19" dirty="0">
                <a:latin typeface="Times New Roman"/>
                <a:cs typeface="Times New Roman"/>
              </a:rPr>
              <a:t>-</a:t>
            </a:r>
            <a:r>
              <a:rPr sz="3739" b="1" spc="-12" dirty="0">
                <a:latin typeface="Times New Roman"/>
                <a:cs typeface="Times New Roman"/>
              </a:rPr>
              <a:t>w</a:t>
            </a:r>
            <a:r>
              <a:rPr sz="3739" b="1" spc="39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eel</a:t>
            </a:r>
            <a:r>
              <a:rPr sz="3739" b="1" spc="822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dri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875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ha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921" dirty="0">
                <a:latin typeface="Times New Roman"/>
                <a:cs typeface="Times New Roman"/>
              </a:rPr>
              <a:t> </a:t>
            </a:r>
            <a:r>
              <a:rPr sz="3739" b="1" spc="-39" dirty="0">
                <a:latin typeface="Times New Roman"/>
                <a:cs typeface="Times New Roman"/>
              </a:rPr>
              <a:t>w</a:t>
            </a:r>
            <a:r>
              <a:rPr sz="3739" b="1" spc="19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r</a:t>
            </a:r>
            <a:r>
              <a:rPr sz="3739" b="1" spc="12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87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acc</a:t>
            </a:r>
            <a:r>
              <a:rPr sz="3739" b="1" spc="-12" dirty="0">
                <a:latin typeface="Times New Roman"/>
                <a:cs typeface="Times New Roman"/>
              </a:rPr>
              <a:t>e</a:t>
            </a:r>
            <a:r>
              <a:rPr sz="3739" b="1" dirty="0">
                <a:latin typeface="Times New Roman"/>
                <a:cs typeface="Times New Roman"/>
              </a:rPr>
              <a:t>lerati</a:t>
            </a:r>
            <a:r>
              <a:rPr sz="3739" b="1" spc="12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n  t</a:t>
            </a:r>
            <a:r>
              <a:rPr sz="3739" b="1" spc="12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an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</a:t>
            </a:r>
            <a:r>
              <a:rPr sz="3739" b="1" spc="-152" dirty="0">
                <a:latin typeface="Times New Roman"/>
                <a:cs typeface="Times New Roman"/>
              </a:rPr>
              <a:t>r</a:t>
            </a:r>
            <a:r>
              <a:rPr sz="3739" b="1" spc="19" dirty="0">
                <a:latin typeface="Times New Roman"/>
                <a:cs typeface="Times New Roman"/>
              </a:rPr>
              <a:t>-</a:t>
            </a:r>
            <a:r>
              <a:rPr sz="3739" b="1" spc="-19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heel</a:t>
            </a:r>
            <a:r>
              <a:rPr sz="3739" b="1" spc="27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dri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e,</a:t>
            </a:r>
            <a:r>
              <a:rPr sz="3739" b="1" spc="41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which 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108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why</a:t>
            </a:r>
            <a:r>
              <a:rPr sz="3739" b="1" spc="28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mo</a:t>
            </a:r>
            <a:r>
              <a:rPr sz="3739" b="1" spc="12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17" dirty="0">
                <a:latin typeface="Times New Roman"/>
                <a:cs typeface="Times New Roman"/>
              </a:rPr>
              <a:t> </a:t>
            </a:r>
            <a:r>
              <a:rPr sz="3739" b="1" spc="19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p</a:t>
            </a:r>
            <a:r>
              <a:rPr sz="3739" b="1" spc="12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rty </a:t>
            </a:r>
            <a:r>
              <a:rPr sz="3739" b="1" spc="5" dirty="0">
                <a:latin typeface="Times New Roman"/>
                <a:cs typeface="Times New Roman"/>
              </a:rPr>
              <a:t>and </a:t>
            </a:r>
            <a:r>
              <a:rPr sz="3739" b="1" dirty="0">
                <a:latin typeface="Times New Roman"/>
                <a:cs typeface="Times New Roman"/>
              </a:rPr>
              <a:t>race</a:t>
            </a:r>
            <a:r>
              <a:rPr sz="3739" b="1" spc="-19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cars</a:t>
            </a:r>
            <a:r>
              <a:rPr sz="3739" b="1" spc="-65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u</a:t>
            </a:r>
            <a:r>
              <a:rPr sz="3739" b="1" spc="5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e</a:t>
            </a:r>
            <a:r>
              <a:rPr sz="3739" b="1" spc="-35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</a:t>
            </a:r>
            <a:r>
              <a:rPr sz="3739" b="1" spc="-152" dirty="0">
                <a:latin typeface="Times New Roman"/>
                <a:cs typeface="Times New Roman"/>
              </a:rPr>
              <a:t>r</a:t>
            </a:r>
            <a:r>
              <a:rPr sz="3739" b="1" spc="5" dirty="0">
                <a:latin typeface="Times New Roman"/>
                <a:cs typeface="Times New Roman"/>
              </a:rPr>
              <a:t>-</a:t>
            </a:r>
            <a:r>
              <a:rPr sz="3739" b="1" spc="-39" dirty="0">
                <a:latin typeface="Times New Roman"/>
                <a:cs typeface="Times New Roman"/>
              </a:rPr>
              <a:t>w</a:t>
            </a:r>
            <a:r>
              <a:rPr sz="3739" b="1" dirty="0">
                <a:latin typeface="Times New Roman"/>
                <a:cs typeface="Times New Roman"/>
              </a:rPr>
              <a:t>heel</a:t>
            </a:r>
            <a:r>
              <a:rPr sz="3739" b="1" spc="-27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dri</a:t>
            </a:r>
            <a:r>
              <a:rPr sz="3739" b="1" spc="5" dirty="0">
                <a:latin typeface="Times New Roman"/>
                <a:cs typeface="Times New Roman"/>
              </a:rPr>
              <a:t>v</a:t>
            </a:r>
            <a:r>
              <a:rPr sz="3739" b="1" dirty="0">
                <a:latin typeface="Times New Roman"/>
                <a:cs typeface="Times New Roman"/>
              </a:rPr>
              <a:t>e.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41875" y="2930905"/>
            <a:ext cx="9981234" cy="56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 txBox="1"/>
          <p:nvPr/>
        </p:nvSpPr>
        <p:spPr>
          <a:xfrm>
            <a:off x="944741" y="1019849"/>
            <a:ext cx="2927065" cy="158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Steering</a:t>
            </a:r>
          </a:p>
          <a:p>
            <a:pPr marL="16957" marR="112018">
              <a:lnSpc>
                <a:spcPts val="6342"/>
              </a:lnSpc>
              <a:spcBef>
                <a:spcPts val="9"/>
              </a:spcBef>
            </a:pPr>
            <a:r>
              <a:rPr sz="5875" spc="-219" dirty="0">
                <a:latin typeface="Arial"/>
                <a:cs typeface="Arial"/>
              </a:rPr>
              <a:t>A</a:t>
            </a:r>
            <a:r>
              <a:rPr sz="5875" dirty="0">
                <a:latin typeface="Arial"/>
                <a:cs typeface="Arial"/>
              </a:rPr>
              <a:t>WD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33483" y="1019849"/>
            <a:ext cx="1846428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FWD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38601" y="1019849"/>
            <a:ext cx="1142184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2461" y="1019849"/>
            <a:ext cx="1915882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spc="-105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33" y="1019849"/>
            <a:ext cx="1142184" cy="780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2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650312" y="2062653"/>
            <a:ext cx="8770464" cy="616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 txBox="1"/>
          <p:nvPr/>
        </p:nvSpPr>
        <p:spPr>
          <a:xfrm>
            <a:off x="944740" y="965231"/>
            <a:ext cx="1847416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FWD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644" y="965231"/>
            <a:ext cx="114278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VS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6162" y="965231"/>
            <a:ext cx="191391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26" dirty="0">
                <a:latin typeface="Arial"/>
                <a:cs typeface="Arial"/>
              </a:rPr>
              <a:t>R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846931" y="1682750"/>
            <a:ext cx="4961731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0" name="object 10"/>
          <p:cNvSpPr/>
          <p:nvPr/>
        </p:nvSpPr>
        <p:spPr>
          <a:xfrm>
            <a:off x="923131" y="3892550"/>
            <a:ext cx="4900063" cy="436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8" name="object 8"/>
          <p:cNvSpPr/>
          <p:nvPr/>
        </p:nvSpPr>
        <p:spPr>
          <a:xfrm>
            <a:off x="6333331" y="4502150"/>
            <a:ext cx="5043881" cy="370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9" name="object 9"/>
          <p:cNvSpPr/>
          <p:nvPr/>
        </p:nvSpPr>
        <p:spPr>
          <a:xfrm>
            <a:off x="5723731" y="1322022"/>
            <a:ext cx="5675365" cy="2875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7" name="object 7"/>
          <p:cNvSpPr txBox="1"/>
          <p:nvPr/>
        </p:nvSpPr>
        <p:spPr>
          <a:xfrm>
            <a:off x="940028" y="844550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Rear</a:t>
            </a:r>
            <a:endParaRPr sz="53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9531" y="844550"/>
            <a:ext cx="2245006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Engine</a:t>
            </a:r>
            <a:endParaRPr sz="534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7358" y="844550"/>
            <a:ext cx="1603971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Rear</a:t>
            </a:r>
            <a:endParaRPr sz="534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6862" y="844550"/>
            <a:ext cx="2055949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Wheel</a:t>
            </a:r>
            <a:endParaRPr sz="534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8342" y="844550"/>
            <a:ext cx="1716458" cy="711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5588"/>
              </a:lnSpc>
              <a:spcBef>
                <a:spcPts val="279"/>
              </a:spcBef>
            </a:pPr>
            <a:r>
              <a:rPr sz="5341" dirty="0">
                <a:latin typeface="Arial"/>
                <a:cs typeface="Arial"/>
              </a:rPr>
              <a:t>Drive</a:t>
            </a:r>
            <a:endParaRPr sz="534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51931" y="844550"/>
            <a:ext cx="5715000" cy="2856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3" name="object 3"/>
          <p:cNvSpPr/>
          <p:nvPr/>
        </p:nvSpPr>
        <p:spPr>
          <a:xfrm>
            <a:off x="1075531" y="3663950"/>
            <a:ext cx="10119610" cy="4806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2" name="object 2"/>
          <p:cNvSpPr txBox="1"/>
          <p:nvPr/>
        </p:nvSpPr>
        <p:spPr>
          <a:xfrm>
            <a:off x="11027349" y="7092344"/>
            <a:ext cx="267929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54</a:t>
            </a:r>
            <a:endParaRPr sz="160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4741" y="812831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2327470"/>
            <a:ext cx="10400408" cy="409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990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-300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eig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68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over</a:t>
            </a:r>
            <a:r>
              <a:rPr sz="3739" spc="7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74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heels,</a:t>
            </a:r>
            <a:r>
              <a:rPr sz="3739" spc="67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cre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sed</a:t>
            </a:r>
            <a:r>
              <a:rPr sz="3739" spc="7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traction</a:t>
            </a:r>
            <a:r>
              <a:rPr sz="3739" spc="7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whi</a:t>
            </a:r>
            <a:r>
              <a:rPr sz="3739" spc="5" dirty="0">
                <a:latin typeface="Times New Roman"/>
                <a:cs typeface="Times New Roman"/>
              </a:rPr>
              <a:t>l</a:t>
            </a:r>
            <a:r>
              <a:rPr sz="3739" dirty="0">
                <a:latin typeface="Times New Roman"/>
                <a:cs typeface="Times New Roman"/>
              </a:rPr>
              <a:t>e</a:t>
            </a:r>
            <a:endParaRPr sz="3739">
              <a:latin typeface="Times New Roman"/>
              <a:cs typeface="Times New Roman"/>
            </a:endParaRPr>
          </a:p>
          <a:p>
            <a:pPr marL="322184" marR="79905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-12" dirty="0">
                <a:latin typeface="Times New Roman"/>
                <a:cs typeface="Times New Roman"/>
              </a:rPr>
              <a:t>c</a:t>
            </a:r>
            <a:r>
              <a:rPr sz="3739" dirty="0">
                <a:latin typeface="Times New Roman"/>
                <a:cs typeface="Times New Roman"/>
              </a:rPr>
              <a:t>c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leratin</a:t>
            </a:r>
            <a:r>
              <a:rPr sz="3739" spc="25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79905">
              <a:lnSpc>
                <a:spcPct val="95825"/>
              </a:lnSpc>
              <a:spcBef>
                <a:spcPts val="86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Fron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8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axle</a:t>
            </a:r>
            <a:r>
              <a:rPr sz="3739" spc="-19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tr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ction</a:t>
            </a:r>
            <a:r>
              <a:rPr sz="3739" spc="-123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simplif</a:t>
            </a:r>
            <a:r>
              <a:rPr sz="3739" spc="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322184" marR="14966" indent="-305227">
              <a:lnSpc>
                <a:spcPts val="4032"/>
              </a:lnSpc>
              <a:spcBef>
                <a:spcPts val="1534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Absence</a:t>
            </a:r>
            <a:r>
              <a:rPr sz="3739" b="1" spc="274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f</a:t>
            </a:r>
            <a:r>
              <a:rPr sz="3739" b="1" spc="369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p</a:t>
            </a:r>
            <a:r>
              <a:rPr sz="3739" b="1" spc="-67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o</a:t>
            </a:r>
            <a:r>
              <a:rPr sz="3739" b="1" spc="12" dirty="0">
                <a:latin typeface="Times New Roman"/>
                <a:cs typeface="Times New Roman"/>
              </a:rPr>
              <a:t>p</a:t>
            </a:r>
            <a:r>
              <a:rPr sz="3739" b="1" dirty="0">
                <a:latin typeface="Times New Roman"/>
                <a:cs typeface="Times New Roman"/>
              </a:rPr>
              <a:t>el</a:t>
            </a:r>
            <a:r>
              <a:rPr sz="3739" b="1" spc="-12" dirty="0">
                <a:latin typeface="Times New Roman"/>
                <a:cs typeface="Times New Roman"/>
              </a:rPr>
              <a:t>l</a:t>
            </a:r>
            <a:r>
              <a:rPr sz="3739" b="1" dirty="0">
                <a:latin typeface="Times New Roman"/>
                <a:cs typeface="Times New Roman"/>
              </a:rPr>
              <a:t>er</a:t>
            </a:r>
            <a:r>
              <a:rPr sz="3739" b="1" spc="243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5" dirty="0">
                <a:latin typeface="Times New Roman"/>
                <a:cs typeface="Times New Roman"/>
              </a:rPr>
              <a:t>h</a:t>
            </a:r>
            <a:r>
              <a:rPr sz="3739" b="1" dirty="0">
                <a:latin typeface="Times New Roman"/>
                <a:cs typeface="Times New Roman"/>
              </a:rPr>
              <a:t>a</a:t>
            </a:r>
            <a:r>
              <a:rPr sz="3739" b="1" spc="12" dirty="0">
                <a:latin typeface="Times New Roman"/>
                <a:cs typeface="Times New Roman"/>
              </a:rPr>
              <a:t>f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334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esul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318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355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dec</a:t>
            </a:r>
            <a:r>
              <a:rPr sz="3739" b="1" spc="-79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ease</a:t>
            </a:r>
            <a:r>
              <a:rPr sz="3739" b="1" spc="327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of </a:t>
            </a:r>
            <a:r>
              <a:rPr sz="3739" b="1" dirty="0">
                <a:latin typeface="Times New Roman"/>
                <a:cs typeface="Times New Roman"/>
              </a:rPr>
              <a:t>fl</a:t>
            </a:r>
            <a:r>
              <a:rPr sz="3739" b="1" spc="12" dirty="0">
                <a:latin typeface="Times New Roman"/>
                <a:cs typeface="Times New Roman"/>
              </a:rPr>
              <a:t>o</a:t>
            </a:r>
            <a:r>
              <a:rPr sz="3739" b="1" dirty="0">
                <a:latin typeface="Times New Roman"/>
                <a:cs typeface="Times New Roman"/>
              </a:rPr>
              <a:t>or</a:t>
            </a:r>
            <a:r>
              <a:rPr sz="3739" b="1" spc="-156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hei</a:t>
            </a:r>
            <a:r>
              <a:rPr sz="3739" b="1" spc="5" dirty="0">
                <a:latin typeface="Times New Roman"/>
                <a:cs typeface="Times New Roman"/>
              </a:rPr>
              <a:t>g</a:t>
            </a:r>
            <a:r>
              <a:rPr sz="3739" b="1" dirty="0">
                <a:latin typeface="Times New Roman"/>
                <a:cs typeface="Times New Roman"/>
              </a:rPr>
              <a:t>h</a:t>
            </a:r>
            <a:r>
              <a:rPr sz="3739" b="1" spc="19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52"/>
              </a:spcBef>
            </a:pPr>
            <a:r>
              <a:rPr sz="3739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Engi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3739" spc="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spc="-19" dirty="0">
                <a:solidFill>
                  <a:srgbClr val="FF0000"/>
                </a:solidFill>
                <a:latin typeface="Times New Roman"/>
                <a:cs typeface="Times New Roman"/>
              </a:rPr>
              <a:t>om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nents</a:t>
            </a:r>
            <a:r>
              <a:rPr sz="3739" spc="9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739" spc="9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3739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3739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3739" spc="9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3739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axle</a:t>
            </a:r>
            <a:endParaRPr sz="3739">
              <a:latin typeface="Times New Roman"/>
              <a:cs typeface="Times New Roman"/>
            </a:endParaRPr>
          </a:p>
          <a:p>
            <a:pPr marL="322184" marR="79905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hence</a:t>
            </a:r>
            <a:r>
              <a:rPr sz="3739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739" spc="-4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spc="12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739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3739" spc="-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FF0000"/>
                </a:solidFill>
                <a:latin typeface="Times New Roman"/>
                <a:cs typeface="Times New Roman"/>
              </a:rPr>
              <a:t>available.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5530" y="844550"/>
            <a:ext cx="10219747" cy="754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 </a:t>
            </a:r>
          </a:p>
          <a:p>
            <a:r>
              <a:rPr lang="en-US" sz="2400" b="1" dirty="0"/>
              <a:t>UNIT – I           </a:t>
            </a:r>
            <a:r>
              <a:rPr lang="en-US" sz="2400" b="1" dirty="0" smtClean="0"/>
              <a:t>							[ </a:t>
            </a:r>
            <a:r>
              <a:rPr lang="en-US" sz="2400" b="1" dirty="0"/>
              <a:t>8 Hrs.]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Introduction, Automobile history and development.</a:t>
            </a:r>
          </a:p>
          <a:p>
            <a:r>
              <a:rPr lang="en-US" b="1" dirty="0"/>
              <a:t>Chassis and Frame: </a:t>
            </a:r>
            <a:r>
              <a:rPr lang="en-US" dirty="0"/>
              <a:t>Layout of chassis &amp; its main components. Types of frames, conventional </a:t>
            </a:r>
            <a:r>
              <a:rPr lang="en-US" dirty="0" smtClean="0"/>
              <a:t>frames </a:t>
            </a:r>
            <a:r>
              <a:rPr lang="en-US" dirty="0"/>
              <a:t>and unitized chassis, articulated, rigid vehicles, prime movers, hybrid car &amp; electric car.</a:t>
            </a:r>
          </a:p>
          <a:p>
            <a:r>
              <a:rPr lang="en-US" b="1" dirty="0"/>
              <a:t>Power Plant: </a:t>
            </a:r>
            <a:r>
              <a:rPr lang="en-US" dirty="0"/>
              <a:t>Constructional features of different types of engines used in automobiles. Fuel </a:t>
            </a:r>
            <a:r>
              <a:rPr lang="en-US" dirty="0" smtClean="0"/>
              <a:t>supply systems</a:t>
            </a:r>
            <a:r>
              <a:rPr lang="en-US" dirty="0"/>
              <a:t>, cooling systems, lubrication systems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400" b="1" dirty="0"/>
              <a:t>UNIT – II           </a:t>
            </a:r>
            <a:r>
              <a:rPr lang="en-US" sz="2400" b="1" dirty="0" smtClean="0"/>
              <a:t>							[ </a:t>
            </a:r>
            <a:r>
              <a:rPr lang="en-US" sz="2400" b="1" dirty="0"/>
              <a:t>8 Hrs.]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Clutch</a:t>
            </a:r>
            <a:r>
              <a:rPr lang="en-US" dirty="0"/>
              <a:t>: Necessity, requirements of a clutch system. Types of Clutches, centrifugal clutch, single &amp;</a:t>
            </a:r>
          </a:p>
          <a:p>
            <a:r>
              <a:rPr lang="en-US" dirty="0"/>
              <a:t>multi plate clutch, fluid clutch.</a:t>
            </a:r>
          </a:p>
          <a:p>
            <a:r>
              <a:rPr lang="en-US" dirty="0"/>
              <a:t>Gear Box: Necessity of transmission, principle, types of transmission, sliding mesh, constant mesh,</a:t>
            </a:r>
          </a:p>
          <a:p>
            <a:r>
              <a:rPr lang="en-US" dirty="0"/>
              <a:t>synchromesh, transfer gear box, gear selector mechanism, lubrication and control. Torque</a:t>
            </a:r>
          </a:p>
          <a:p>
            <a:r>
              <a:rPr lang="en-US" dirty="0"/>
              <a:t>converter, semiautomatic &amp; automatic transmission.</a:t>
            </a:r>
            <a:endParaRPr lang="en-US" b="1" dirty="0"/>
          </a:p>
          <a:p>
            <a:endParaRPr lang="en-US" b="1" dirty="0"/>
          </a:p>
          <a:p>
            <a:r>
              <a:rPr lang="en-US" sz="2400" b="1" dirty="0"/>
              <a:t>UNIT – III           </a:t>
            </a:r>
            <a:r>
              <a:rPr lang="en-US" sz="2400" b="1" dirty="0" smtClean="0"/>
              <a:t>							[ </a:t>
            </a:r>
            <a:r>
              <a:rPr lang="en-US" sz="2400" b="1" dirty="0"/>
              <a:t>8 Hrs.]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Transmission system: </a:t>
            </a:r>
            <a:r>
              <a:rPr lang="en-US" dirty="0"/>
              <a:t>Propeller shaft, universal joint, Hotchkiss drive, torque tube drive.</a:t>
            </a:r>
          </a:p>
          <a:p>
            <a:r>
              <a:rPr lang="en-US" b="1" dirty="0"/>
              <a:t>Differential</a:t>
            </a:r>
            <a:r>
              <a:rPr lang="en-US" dirty="0"/>
              <a:t> – Need and </a:t>
            </a:r>
            <a:r>
              <a:rPr lang="en-US" dirty="0" smtClean="0"/>
              <a:t>types. Rear </a:t>
            </a:r>
            <a:r>
              <a:rPr lang="en-US" dirty="0"/>
              <a:t>axles and Front axles.</a:t>
            </a:r>
          </a:p>
          <a:p>
            <a:r>
              <a:rPr lang="en-US" b="1" dirty="0"/>
              <a:t>Brakes: </a:t>
            </a:r>
            <a:r>
              <a:rPr lang="en-US" dirty="0"/>
              <a:t>Need &amp; types, mechanical, hydraulic &amp; pneumatic brakes, electrical brakes, engine exhaust</a:t>
            </a:r>
          </a:p>
          <a:p>
            <a:r>
              <a:rPr lang="en-US" dirty="0"/>
              <a:t>brakes, drum and disc brakes, comparison and details of components. Brake adjustment.</a:t>
            </a:r>
          </a:p>
          <a:p>
            <a:endParaRPr lang="en-US" dirty="0"/>
          </a:p>
          <a:p>
            <a:pPr marL="16957">
              <a:lnSpc>
                <a:spcPts val="3405"/>
              </a:lnSpc>
              <a:spcBef>
                <a:spcPts val="170"/>
              </a:spcBef>
            </a:pP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4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44740" y="9652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741" y="2479871"/>
            <a:ext cx="6791779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Sep</a:t>
            </a:r>
            <a:r>
              <a:rPr sz="3739" b="1" spc="12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rate  </a:t>
            </a:r>
            <a:r>
              <a:rPr sz="3739" b="1" spc="366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coo</a:t>
            </a:r>
            <a:r>
              <a:rPr sz="3739" b="1" spc="5" dirty="0">
                <a:latin typeface="Times New Roman"/>
                <a:cs typeface="Times New Roman"/>
              </a:rPr>
              <a:t>l</a:t>
            </a:r>
            <a:r>
              <a:rPr sz="3739" b="1" dirty="0">
                <a:latin typeface="Times New Roman"/>
                <a:cs typeface="Times New Roman"/>
              </a:rPr>
              <a:t>ing  </a:t>
            </a:r>
            <a:r>
              <a:rPr sz="3739" b="1" spc="393" dirty="0">
                <a:latin typeface="Times New Roman"/>
                <a:cs typeface="Times New Roman"/>
              </a:rPr>
              <a:t> </a:t>
            </a:r>
            <a:r>
              <a:rPr sz="3739" b="1" spc="12" dirty="0">
                <a:latin typeface="Times New Roman"/>
                <a:cs typeface="Times New Roman"/>
              </a:rPr>
              <a:t>m</a:t>
            </a:r>
            <a:r>
              <a:rPr sz="3739" b="1" dirty="0">
                <a:latin typeface="Times New Roman"/>
                <a:cs typeface="Times New Roman"/>
              </a:rPr>
              <a:t>ech</a:t>
            </a:r>
            <a:r>
              <a:rPr sz="3739" b="1" spc="12" dirty="0">
                <a:latin typeface="Times New Roman"/>
                <a:cs typeface="Times New Roman"/>
              </a:rPr>
              <a:t>a</a:t>
            </a:r>
            <a:r>
              <a:rPr sz="3739" b="1" spc="19" dirty="0">
                <a:latin typeface="Times New Roman"/>
                <a:cs typeface="Times New Roman"/>
              </a:rPr>
              <a:t>n</a:t>
            </a:r>
            <a:r>
              <a:rPr sz="3739" b="1" dirty="0">
                <a:latin typeface="Times New Roman"/>
                <a:cs typeface="Times New Roman"/>
              </a:rPr>
              <a:t>i</a:t>
            </a:r>
            <a:r>
              <a:rPr sz="3739" b="1" spc="5" dirty="0">
                <a:latin typeface="Times New Roman"/>
                <a:cs typeface="Times New Roman"/>
              </a:rPr>
              <a:t>s</a:t>
            </a:r>
            <a:r>
              <a:rPr sz="3739" b="1" dirty="0">
                <a:latin typeface="Times New Roman"/>
                <a:cs typeface="Times New Roman"/>
              </a:rPr>
              <a:t>m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9428" y="2482545"/>
            <a:ext cx="329551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s  </a:t>
            </a:r>
            <a:r>
              <a:rPr sz="3739" b="1" spc="519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needed  </a:t>
            </a:r>
            <a:r>
              <a:rPr sz="3739" b="1" spc="402" dirty="0">
                <a:latin typeface="Times New Roman"/>
                <a:cs typeface="Times New Roman"/>
              </a:rPr>
              <a:t> </a:t>
            </a:r>
            <a:r>
              <a:rPr sz="3739" b="1" spc="19" dirty="0">
                <a:latin typeface="Times New Roman"/>
                <a:cs typeface="Times New Roman"/>
              </a:rPr>
              <a:t>f</a:t>
            </a:r>
            <a:r>
              <a:rPr sz="3739" b="1" dirty="0">
                <a:latin typeface="Times New Roman"/>
                <a:cs typeface="Times New Roman"/>
              </a:rPr>
              <a:t>or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77" y="2995343"/>
            <a:ext cx="3471760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5566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effective</a:t>
            </a:r>
            <a:r>
              <a:rPr sz="3739" b="1" spc="714" dirty="0">
                <a:latin typeface="Times New Roman"/>
                <a:cs typeface="Times New Roman"/>
              </a:rPr>
              <a:t> </a:t>
            </a:r>
            <a:r>
              <a:rPr sz="3739" b="1" dirty="0">
                <a:latin typeface="Times New Roman"/>
                <a:cs typeface="Times New Roman"/>
              </a:rPr>
              <a:t>coo</a:t>
            </a:r>
            <a:r>
              <a:rPr sz="3739" b="1" spc="5" dirty="0">
                <a:latin typeface="Times New Roman"/>
                <a:cs typeface="Times New Roman"/>
              </a:rPr>
              <a:t>l</a:t>
            </a:r>
            <a:r>
              <a:rPr sz="3739" b="1" dirty="0">
                <a:latin typeface="Times New Roman"/>
                <a:cs typeface="Times New Roman"/>
              </a:rPr>
              <a:t>ing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ts val="4039"/>
              </a:lnSpc>
              <a:spcBef>
                <a:spcPts val="4"/>
              </a:spcBef>
            </a:pPr>
            <a:r>
              <a:rPr sz="3739" b="1" dirty="0">
                <a:latin typeface="Times New Roman"/>
                <a:cs typeface="Times New Roman"/>
              </a:rPr>
              <a:t>mo</a:t>
            </a:r>
            <a:r>
              <a:rPr sz="3739" b="1" spc="12" dirty="0">
                <a:latin typeface="Times New Roman"/>
                <a:cs typeface="Times New Roman"/>
              </a:rPr>
              <a:t>u</a:t>
            </a:r>
            <a:r>
              <a:rPr sz="3739" b="1" dirty="0">
                <a:latin typeface="Times New Roman"/>
                <a:cs typeface="Times New Roman"/>
              </a:rPr>
              <a:t>n</a:t>
            </a:r>
            <a:r>
              <a:rPr sz="3739" b="1" spc="12" dirty="0">
                <a:latin typeface="Times New Roman"/>
                <a:cs typeface="Times New Roman"/>
              </a:rPr>
              <a:t>t</a:t>
            </a:r>
            <a:r>
              <a:rPr sz="3739" b="1" dirty="0">
                <a:latin typeface="Times New Roman"/>
                <a:cs typeface="Times New Roman"/>
              </a:rPr>
              <a:t>ed</a:t>
            </a:r>
            <a:r>
              <a:rPr sz="3739" b="1" spc="-107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t</a:t>
            </a:r>
            <a:r>
              <a:rPr sz="3739" b="1" spc="-31" dirty="0">
                <a:latin typeface="Times New Roman"/>
                <a:cs typeface="Times New Roman"/>
              </a:rPr>
              <a:t> </a:t>
            </a:r>
            <a:r>
              <a:rPr sz="3739" b="1" spc="-72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ea</a:t>
            </a:r>
            <a:r>
              <a:rPr sz="3739" b="1" spc="-339" dirty="0">
                <a:latin typeface="Times New Roman"/>
                <a:cs typeface="Times New Roman"/>
              </a:rPr>
              <a:t>r</a:t>
            </a:r>
            <a:r>
              <a:rPr sz="3739" b="1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8000" y="2995342"/>
            <a:ext cx="50202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of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8987" y="2995342"/>
            <a:ext cx="73956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7719" y="2995342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eng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2216" y="2995342"/>
            <a:ext cx="138903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5" dirty="0">
                <a:latin typeface="Times New Roman"/>
                <a:cs typeface="Times New Roman"/>
              </a:rPr>
              <a:t>a</a:t>
            </a:r>
            <a:r>
              <a:rPr sz="3739" b="1" dirty="0">
                <a:latin typeface="Times New Roman"/>
                <a:cs typeface="Times New Roman"/>
              </a:rPr>
              <a:t>s</a:t>
            </a:r>
            <a:r>
              <a:rPr sz="3739" b="1" spc="821" dirty="0">
                <a:latin typeface="Times New Roman"/>
                <a:cs typeface="Times New Roman"/>
              </a:rPr>
              <a:t> </a:t>
            </a:r>
            <a:r>
              <a:rPr sz="3739" b="1" spc="5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424" y="2995342"/>
            <a:ext cx="142312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dirty="0">
                <a:latin typeface="Times New Roman"/>
                <a:cs typeface="Times New Roman"/>
              </a:rPr>
              <a:t>eng</a:t>
            </a:r>
            <a:r>
              <a:rPr sz="3739" b="1" spc="5" dirty="0">
                <a:latin typeface="Times New Roman"/>
                <a:cs typeface="Times New Roman"/>
              </a:rPr>
              <a:t>i</a:t>
            </a:r>
            <a:r>
              <a:rPr sz="3739" b="1" dirty="0">
                <a:latin typeface="Times New Roman"/>
                <a:cs typeface="Times New Roman"/>
              </a:rPr>
              <a:t>ne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15429" y="2995342"/>
            <a:ext cx="418131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b="1" spc="-12" dirty="0">
                <a:latin typeface="Times New Roman"/>
                <a:cs typeface="Times New Roman"/>
              </a:rPr>
              <a:t>is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4189704"/>
            <a:ext cx="10399995" cy="2218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8744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Mo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66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ad</a:t>
            </a:r>
            <a:r>
              <a:rPr sz="3739" spc="669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70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rear</a:t>
            </a:r>
            <a:r>
              <a:rPr sz="3739" spc="689" dirty="0">
                <a:latin typeface="Times New Roman"/>
                <a:cs typeface="Times New Roman"/>
              </a:rPr>
              <a:t> </a:t>
            </a:r>
            <a:r>
              <a:rPr sz="3739" spc="19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69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m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y</a:t>
            </a:r>
            <a:r>
              <a:rPr sz="3739" spc="722" dirty="0">
                <a:latin typeface="Times New Roman"/>
                <a:cs typeface="Times New Roman"/>
              </a:rPr>
              <a:t> </a:t>
            </a:r>
            <a:r>
              <a:rPr sz="3739" spc="19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esult</a:t>
            </a:r>
            <a:r>
              <a:rPr sz="3739" spc="741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7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overtu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ning</a:t>
            </a:r>
            <a:endParaRPr sz="3739">
              <a:latin typeface="Times New Roman"/>
              <a:cs typeface="Times New Roman"/>
            </a:endParaRPr>
          </a:p>
          <a:p>
            <a:pPr marL="322184" marR="80263">
              <a:lnSpc>
                <a:spcPts val="4039"/>
              </a:lnSpc>
              <a:spcBef>
                <a:spcPts val="3"/>
              </a:spcBef>
            </a:pPr>
            <a:r>
              <a:rPr sz="3739" dirty="0">
                <a:latin typeface="Times New Roman"/>
                <a:cs typeface="Times New Roman"/>
              </a:rPr>
              <a:t>(Over</a:t>
            </a:r>
            <a:r>
              <a:rPr sz="3739" spc="-6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eer)</a:t>
            </a:r>
            <a:r>
              <a:rPr sz="3739" spc="-57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2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veh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cle.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49"/>
              </a:spcBef>
            </a:pPr>
            <a:r>
              <a:rPr sz="3739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sz="3739" spc="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Lon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er </a:t>
            </a:r>
            <a:r>
              <a:rPr sz="3739" spc="44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kages </a:t>
            </a:r>
            <a:r>
              <a:rPr sz="3739" spc="52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are </a:t>
            </a:r>
            <a:r>
              <a:rPr sz="3739" spc="50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requ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red </a:t>
            </a:r>
            <a:r>
              <a:rPr sz="3739" spc="5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3739" spc="5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er</a:t>
            </a:r>
            <a:r>
              <a:rPr sz="3739" spc="-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te </a:t>
            </a:r>
            <a:r>
              <a:rPr sz="3739" spc="4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clutc</a:t>
            </a:r>
            <a:r>
              <a:rPr sz="3739" spc="-12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  <a:p>
            <a:pPr marL="322184" marR="80263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gears</a:t>
            </a:r>
            <a:r>
              <a:rPr sz="3739" spc="-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3739" spc="1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om</a:t>
            </a:r>
            <a:r>
              <a:rPr sz="3739" spc="-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739" spc="1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739" spc="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739" spc="-2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739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81125" y="1780018"/>
            <a:ext cx="9114364" cy="6509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5" name="object 5"/>
          <p:cNvSpPr txBox="1"/>
          <p:nvPr/>
        </p:nvSpPr>
        <p:spPr>
          <a:xfrm>
            <a:off x="944741" y="812831"/>
            <a:ext cx="976157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All</a:t>
            </a:r>
            <a:endParaRPr sz="5875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2628" y="812831"/>
            <a:ext cx="209549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19" dirty="0">
                <a:latin typeface="Arial"/>
                <a:cs typeface="Arial"/>
              </a:rPr>
              <a:t>w</a:t>
            </a:r>
            <a:r>
              <a:rPr sz="5875" dirty="0">
                <a:latin typeface="Arial"/>
                <a:cs typeface="Arial"/>
              </a:rPr>
              <a:t>heel</a:t>
            </a:r>
            <a:endParaRPr sz="5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9849" y="812831"/>
            <a:ext cx="1889259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Drive</a:t>
            </a:r>
            <a:endParaRPr sz="58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865161" y="1682750"/>
            <a:ext cx="7144570" cy="4491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3"/>
          </a:p>
        </p:txBody>
      </p:sp>
      <p:sp>
        <p:nvSpPr>
          <p:cNvPr id="19" name="object 19"/>
          <p:cNvSpPr txBox="1"/>
          <p:nvPr/>
        </p:nvSpPr>
        <p:spPr>
          <a:xfrm>
            <a:off x="944741" y="889031"/>
            <a:ext cx="186086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spc="-219" dirty="0">
                <a:latin typeface="Arial"/>
                <a:cs typeface="Arial"/>
              </a:rPr>
              <a:t>A</a:t>
            </a:r>
            <a:r>
              <a:rPr sz="5875" dirty="0">
                <a:latin typeface="Arial"/>
                <a:cs typeface="Arial"/>
              </a:rPr>
              <a:t>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7336" y="889031"/>
            <a:ext cx="810275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or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7099" y="889031"/>
            <a:ext cx="1806318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4WD</a:t>
            </a:r>
            <a:endParaRPr sz="58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2574" y="6635751"/>
            <a:ext cx="2868930" cy="1438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marR="35690">
              <a:lnSpc>
                <a:spcPts val="2589"/>
              </a:lnSpc>
              <a:spcBef>
                <a:spcPts val="130"/>
              </a:spcBef>
            </a:pPr>
            <a:r>
              <a:rPr sz="2403" dirty="0">
                <a:latin typeface="Times New Roman"/>
                <a:cs typeface="Times New Roman"/>
              </a:rPr>
              <a:t>All</a:t>
            </a:r>
            <a:r>
              <a:rPr sz="2403" spc="-5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w</a:t>
            </a:r>
            <a:r>
              <a:rPr sz="2403" spc="-5" dirty="0">
                <a:latin typeface="Times New Roman"/>
                <a:cs typeface="Times New Roman"/>
              </a:rPr>
              <a:t>h</a:t>
            </a:r>
            <a:r>
              <a:rPr sz="2403" dirty="0">
                <a:latin typeface="Times New Roman"/>
                <a:cs typeface="Times New Roman"/>
              </a:rPr>
              <a:t>e</a:t>
            </a:r>
            <a:r>
              <a:rPr sz="2403" spc="5" dirty="0">
                <a:latin typeface="Times New Roman"/>
                <a:cs typeface="Times New Roman"/>
              </a:rPr>
              <a:t>e</a:t>
            </a:r>
            <a:r>
              <a:rPr sz="2403" dirty="0">
                <a:latin typeface="Times New Roman"/>
                <a:cs typeface="Times New Roman"/>
              </a:rPr>
              <a:t>ls</a:t>
            </a:r>
            <a:r>
              <a:rPr sz="2403" spc="-139" dirty="0">
                <a:latin typeface="Times New Roman"/>
                <a:cs typeface="Times New Roman"/>
              </a:rPr>
              <a:t> </a:t>
            </a:r>
            <a:r>
              <a:rPr sz="2403" dirty="0">
                <a:latin typeface="Times New Roman"/>
                <a:cs typeface="Times New Roman"/>
              </a:rPr>
              <a:t>Al</a:t>
            </a:r>
            <a:r>
              <a:rPr sz="2403" spc="-5" dirty="0">
                <a:latin typeface="Times New Roman"/>
                <a:cs typeface="Times New Roman"/>
              </a:rPr>
              <a:t>w</a:t>
            </a:r>
            <a:r>
              <a:rPr sz="2403" dirty="0">
                <a:latin typeface="Times New Roman"/>
                <a:cs typeface="Times New Roman"/>
              </a:rPr>
              <a:t>a</a:t>
            </a:r>
            <a:r>
              <a:rPr sz="2403" spc="33" dirty="0">
                <a:latin typeface="Times New Roman"/>
                <a:cs typeface="Times New Roman"/>
              </a:rPr>
              <a:t>y</a:t>
            </a:r>
            <a:r>
              <a:rPr sz="2403" dirty="0">
                <a:latin typeface="Times New Roman"/>
                <a:cs typeface="Times New Roman"/>
              </a:rPr>
              <a:t>s</a:t>
            </a:r>
          </a:p>
          <a:p>
            <a:pPr marL="16957" marR="35690">
              <a:lnSpc>
                <a:spcPct val="95825"/>
              </a:lnSpc>
            </a:pPr>
            <a:r>
              <a:rPr sz="2403" dirty="0">
                <a:latin typeface="Times New Roman"/>
                <a:cs typeface="Times New Roman"/>
              </a:rPr>
              <a:t>eng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ged.</a:t>
            </a:r>
          </a:p>
          <a:p>
            <a:pPr marL="16957">
              <a:lnSpc>
                <a:spcPct val="100041"/>
              </a:lnSpc>
              <a:spcBef>
                <a:spcPts val="120"/>
              </a:spcBef>
            </a:pPr>
            <a:r>
              <a:rPr sz="2403" dirty="0">
                <a:latin typeface="Times New Roman"/>
                <a:cs typeface="Times New Roman"/>
              </a:rPr>
              <a:t>Safe and adv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nt</a:t>
            </a:r>
            <a:r>
              <a:rPr sz="2403" spc="5" dirty="0">
                <a:latin typeface="Times New Roman"/>
                <a:cs typeface="Times New Roman"/>
              </a:rPr>
              <a:t>a</a:t>
            </a:r>
            <a:r>
              <a:rPr sz="2403" dirty="0">
                <a:latin typeface="Times New Roman"/>
                <a:cs typeface="Times New Roman"/>
              </a:rPr>
              <a:t>geous over 4</a:t>
            </a:r>
            <a:r>
              <a:rPr sz="2403" spc="-5" dirty="0">
                <a:latin typeface="Times New Roman"/>
                <a:cs typeface="Times New Roman"/>
              </a:rPr>
              <a:t>W</a:t>
            </a:r>
            <a:r>
              <a:rPr sz="2403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00131" y="6407150"/>
            <a:ext cx="3923118" cy="175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3" dirty="0" smtClean="0">
                <a:latin typeface="Times New Roman"/>
                <a:cs typeface="Times New Roman"/>
              </a:rPr>
              <a:t>4 wheels can be engaged only in difficult terrain.</a:t>
            </a:r>
          </a:p>
          <a:p>
            <a:r>
              <a:rPr lang="en-US" sz="2403" dirty="0" smtClean="0">
                <a:latin typeface="Times New Roman"/>
                <a:cs typeface="Times New Roman"/>
              </a:rPr>
              <a:t>In normal condition power is given to rear wheels only.</a:t>
            </a:r>
            <a:endParaRPr sz="2403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2550" y="6635750"/>
            <a:ext cx="2136781" cy="339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2589"/>
              </a:lnSpc>
              <a:spcBef>
                <a:spcPts val="130"/>
              </a:spcBef>
            </a:pPr>
            <a:endParaRPr sz="2403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44741" y="832527"/>
            <a:ext cx="4092062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740" y="2347167"/>
            <a:ext cx="5472205" cy="5107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66"/>
              </a:lnSpc>
              <a:spcBef>
                <a:spcPts val="198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4</a:t>
            </a:r>
            <a:r>
              <a:rPr sz="3739" dirty="0">
                <a:latin typeface="Times New Roman"/>
                <a:cs typeface="Times New Roman"/>
              </a:rPr>
              <a:t>WD  </a:t>
            </a:r>
            <a:r>
              <a:rPr sz="3739" spc="33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imp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es  </a:t>
            </a:r>
            <a:r>
              <a:rPr sz="3739" spc="280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ction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2666" y="2349841"/>
            <a:ext cx="461236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n  </a:t>
            </a:r>
            <a:r>
              <a:rPr sz="3739" spc="378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dan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erous  </a:t>
            </a:r>
            <a:r>
              <a:rPr sz="3739" spc="27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d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iving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9977" y="2862638"/>
            <a:ext cx="219928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12" dirty="0">
                <a:latin typeface="Times New Roman"/>
                <a:cs typeface="Times New Roman"/>
              </a:rPr>
              <a:t>d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tions,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7402" y="2862638"/>
            <a:ext cx="97554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ch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1371" y="2862638"/>
            <a:ext cx="498150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5" dirty="0">
                <a:latin typeface="Times New Roman"/>
                <a:cs typeface="Times New Roman"/>
              </a:rPr>
              <a:t>as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510" y="2862639"/>
            <a:ext cx="1196017" cy="1021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12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234" dirty="0">
                <a:latin typeface="Times New Roman"/>
                <a:cs typeface="Times New Roman"/>
              </a:rPr>
              <a:t>w</a:t>
            </a:r>
            <a:r>
              <a:rPr sz="3739" dirty="0">
                <a:latin typeface="Times New Roman"/>
                <a:cs typeface="Times New Roman"/>
              </a:rPr>
              <a:t>,</a:t>
            </a:r>
            <a:endParaRPr sz="3739">
              <a:latin typeface="Times New Roman"/>
              <a:cs typeface="Times New Roman"/>
            </a:endParaRPr>
          </a:p>
          <a:p>
            <a:pPr marL="53583" marR="29748">
              <a:lnSpc>
                <a:spcPts val="4039"/>
              </a:lnSpc>
              <a:spcBef>
                <a:spcPts val="4"/>
              </a:spcBef>
            </a:pPr>
            <a:r>
              <a:rPr sz="3739" spc="-19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ake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3249" y="2862638"/>
            <a:ext cx="776409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ice,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5762" y="2862638"/>
            <a:ext cx="125196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cks,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8851" y="2862638"/>
            <a:ext cx="789684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and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57645" y="2862638"/>
            <a:ext cx="1078432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h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r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9977" y="3375944"/>
            <a:ext cx="3998393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scenarios  </a:t>
            </a:r>
            <a:r>
              <a:rPr sz="3739" spc="5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at  </a:t>
            </a:r>
            <a:r>
              <a:rPr sz="3739" spc="164" dirty="0">
                <a:latin typeface="Times New Roman"/>
                <a:cs typeface="Times New Roman"/>
              </a:rPr>
              <a:t> </a:t>
            </a:r>
            <a:r>
              <a:rPr sz="3739" spc="-5" dirty="0">
                <a:latin typeface="Times New Roman"/>
                <a:cs typeface="Times New Roman"/>
              </a:rPr>
              <a:t>can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2262" y="3375944"/>
            <a:ext cx="1449205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con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rol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8204" y="3375944"/>
            <a:ext cx="1743646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di</a:t>
            </a:r>
            <a:r>
              <a:rPr sz="3739" spc="-67" dirty="0">
                <a:latin typeface="Times New Roman"/>
                <a:cs typeface="Times New Roman"/>
              </a:rPr>
              <a:t>f</a:t>
            </a:r>
            <a:r>
              <a:rPr sz="3739" dirty="0">
                <a:latin typeface="Times New Roman"/>
                <a:cs typeface="Times New Roman"/>
              </a:rPr>
              <a:t>ficul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6836" y="3375944"/>
            <a:ext cx="656677" cy="5080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946"/>
              </a:lnSpc>
              <a:spcBef>
                <a:spcPts val="196"/>
              </a:spcBef>
            </a:pPr>
            <a:r>
              <a:rPr sz="3739" spc="-5" dirty="0">
                <a:latin typeface="Times New Roman"/>
                <a:cs typeface="Times New Roman"/>
              </a:rPr>
              <a:t>By</a:t>
            </a:r>
            <a:endParaRPr sz="373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0" y="3888742"/>
            <a:ext cx="10405413" cy="2899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2184" marR="14606">
              <a:lnSpc>
                <a:spcPts val="3946"/>
              </a:lnSpc>
              <a:spcBef>
                <a:spcPts val="196"/>
              </a:spcBef>
            </a:pPr>
            <a:r>
              <a:rPr sz="3739" dirty="0">
                <a:latin typeface="Times New Roman"/>
                <a:cs typeface="Times New Roman"/>
              </a:rPr>
              <a:t>engaging</a:t>
            </a:r>
            <a:r>
              <a:rPr sz="3739" spc="48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th</a:t>
            </a:r>
            <a:r>
              <a:rPr sz="3739" spc="55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se</a:t>
            </a:r>
            <a:r>
              <a:rPr sz="3739" spc="-12" dirty="0">
                <a:latin typeface="Times New Roman"/>
                <a:cs typeface="Times New Roman"/>
              </a:rPr>
              <a:t>t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593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59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wheels,</a:t>
            </a:r>
            <a:r>
              <a:rPr sz="3739" spc="50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traction</a:t>
            </a:r>
            <a:r>
              <a:rPr sz="3739" spc="628" dirty="0">
                <a:latin typeface="Times New Roman"/>
                <a:cs typeface="Times New Roman"/>
              </a:rPr>
              <a:t> </a:t>
            </a:r>
            <a:r>
              <a:rPr sz="3739" spc="-19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nd</a:t>
            </a:r>
            <a:r>
              <a:rPr sz="3739" spc="59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control</a:t>
            </a:r>
            <a:endParaRPr sz="3739">
              <a:latin typeface="Times New Roman"/>
              <a:cs typeface="Times New Roman"/>
            </a:endParaRPr>
          </a:p>
          <a:p>
            <a:pPr marL="322184" marR="81894">
              <a:lnSpc>
                <a:spcPts val="4039"/>
              </a:lnSpc>
              <a:spcBef>
                <a:spcPts val="4"/>
              </a:spcBef>
            </a:pPr>
            <a:r>
              <a:rPr sz="3739" dirty="0">
                <a:latin typeface="Times New Roman"/>
                <a:cs typeface="Times New Roman"/>
              </a:rPr>
              <a:t>i</a:t>
            </a:r>
            <a:r>
              <a:rPr sz="3739" spc="-12" dirty="0">
                <a:latin typeface="Times New Roman"/>
                <a:cs typeface="Times New Roman"/>
              </a:rPr>
              <a:t>m</a:t>
            </a:r>
            <a:r>
              <a:rPr sz="3739" dirty="0">
                <a:latin typeface="Times New Roman"/>
                <a:cs typeface="Times New Roman"/>
              </a:rPr>
              <a:t>p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v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5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>
              <a:lnSpc>
                <a:spcPct val="95825"/>
              </a:lnSpc>
              <a:spcBef>
                <a:spcPts val="865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Addi</a:t>
            </a:r>
            <a:r>
              <a:rPr sz="3739" spc="5" dirty="0">
                <a:latin typeface="Times New Roman"/>
                <a:cs typeface="Times New Roman"/>
              </a:rPr>
              <a:t>t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dirty="0">
                <a:latin typeface="Times New Roman"/>
                <a:cs typeface="Times New Roman"/>
              </a:rPr>
              <a:t>al</a:t>
            </a:r>
            <a:r>
              <a:rPr sz="3739" spc="46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</a:t>
            </a:r>
            <a:r>
              <a:rPr sz="3739" spc="-12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ig</a:t>
            </a:r>
            <a:r>
              <a:rPr sz="3739" spc="12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cont</a:t>
            </a:r>
            <a:r>
              <a:rPr sz="3739" spc="5" dirty="0">
                <a:latin typeface="Times New Roman"/>
                <a:cs typeface="Times New Roman"/>
              </a:rPr>
              <a:t>r</a:t>
            </a:r>
            <a:r>
              <a:rPr sz="3739" spc="-12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b</a:t>
            </a:r>
            <a:r>
              <a:rPr sz="3739" spc="5" dirty="0">
                <a:latin typeface="Times New Roman"/>
                <a:cs typeface="Times New Roman"/>
              </a:rPr>
              <a:t>u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19" dirty="0">
                <a:latin typeface="Times New Roman"/>
                <a:cs typeface="Times New Roman"/>
              </a:rPr>
              <a:t>e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47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to</a:t>
            </a:r>
            <a:r>
              <a:rPr sz="3739" spc="51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better</a:t>
            </a:r>
            <a:r>
              <a:rPr sz="3739" spc="50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grip</a:t>
            </a:r>
            <a:r>
              <a:rPr sz="3739" spc="514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n</a:t>
            </a:r>
            <a:r>
              <a:rPr sz="3739" spc="477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the</a:t>
            </a:r>
            <a:endParaRPr sz="3739">
              <a:latin typeface="Times New Roman"/>
              <a:cs typeface="Times New Roman"/>
            </a:endParaRPr>
          </a:p>
          <a:p>
            <a:pPr marL="322184" marR="81894">
              <a:lnSpc>
                <a:spcPts val="4039"/>
              </a:lnSpc>
              <a:spcBef>
                <a:spcPts val="202"/>
              </a:spcBef>
            </a:pP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</a:t>
            </a:r>
            <a:r>
              <a:rPr sz="3739" spc="5" dirty="0">
                <a:latin typeface="Times New Roman"/>
                <a:cs typeface="Times New Roman"/>
              </a:rPr>
              <a:t>d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  <a:p>
            <a:pPr marL="16957" marR="81894">
              <a:lnSpc>
                <a:spcPct val="95825"/>
              </a:lnSpc>
              <a:spcBef>
                <a:spcPts val="849"/>
              </a:spcBef>
            </a:pPr>
            <a:r>
              <a:rPr sz="3739" dirty="0">
                <a:latin typeface="Arial"/>
                <a:cs typeface="Arial"/>
              </a:rPr>
              <a:t>•</a:t>
            </a:r>
            <a:r>
              <a:rPr sz="3739" spc="47" dirty="0">
                <a:latin typeface="Arial"/>
                <a:cs typeface="Arial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4</a:t>
            </a:r>
            <a:r>
              <a:rPr sz="3739" dirty="0">
                <a:latin typeface="Times New Roman"/>
                <a:cs typeface="Times New Roman"/>
              </a:rPr>
              <a:t>WD</a:t>
            </a:r>
            <a:r>
              <a:rPr sz="3739" spc="-80" dirty="0">
                <a:latin typeface="Times New Roman"/>
                <a:cs typeface="Times New Roman"/>
              </a:rPr>
              <a:t> </a:t>
            </a:r>
            <a:r>
              <a:rPr sz="3739" spc="5" dirty="0">
                <a:latin typeface="Times New Roman"/>
                <a:cs typeface="Times New Roman"/>
              </a:rPr>
              <a:t>i</a:t>
            </a:r>
            <a:r>
              <a:rPr sz="3739" dirty="0">
                <a:latin typeface="Times New Roman"/>
                <a:cs typeface="Times New Roman"/>
              </a:rPr>
              <a:t>s</a:t>
            </a:r>
            <a:r>
              <a:rPr sz="3739" spc="-12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g</a:t>
            </a:r>
            <a:r>
              <a:rPr sz="3739" spc="12" dirty="0">
                <a:latin typeface="Times New Roman"/>
                <a:cs typeface="Times New Roman"/>
              </a:rPr>
              <a:t>r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12" dirty="0">
                <a:latin typeface="Times New Roman"/>
                <a:cs typeface="Times New Roman"/>
              </a:rPr>
              <a:t>a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-3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f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-43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t</a:t>
            </a:r>
            <a:r>
              <a:rPr sz="3739" spc="5" dirty="0">
                <a:latin typeface="Times New Roman"/>
                <a:cs typeface="Times New Roman"/>
              </a:rPr>
              <a:t>h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12" dirty="0">
                <a:latin typeface="Times New Roman"/>
                <a:cs typeface="Times New Roman"/>
              </a:rPr>
              <a:t>s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81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who</a:t>
            </a:r>
            <a:r>
              <a:rPr sz="3739" spc="-44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li</a:t>
            </a:r>
            <a:r>
              <a:rPr sz="3739" spc="12" dirty="0">
                <a:latin typeface="Times New Roman"/>
                <a:cs typeface="Times New Roman"/>
              </a:rPr>
              <a:t>k</a:t>
            </a:r>
            <a:r>
              <a:rPr sz="3739" dirty="0">
                <a:latin typeface="Times New Roman"/>
                <a:cs typeface="Times New Roman"/>
              </a:rPr>
              <a:t>e</a:t>
            </a:r>
            <a:r>
              <a:rPr sz="3739" spc="-25" dirty="0">
                <a:latin typeface="Times New Roman"/>
                <a:cs typeface="Times New Roman"/>
              </a:rPr>
              <a:t> </a:t>
            </a:r>
            <a:r>
              <a:rPr sz="3739" dirty="0">
                <a:latin typeface="Times New Roman"/>
                <a:cs typeface="Times New Roman"/>
              </a:rPr>
              <a:t>o</a:t>
            </a:r>
            <a:r>
              <a:rPr sz="3739" spc="-45" dirty="0">
                <a:latin typeface="Times New Roman"/>
                <a:cs typeface="Times New Roman"/>
              </a:rPr>
              <a:t>f</a:t>
            </a:r>
            <a:r>
              <a:rPr sz="3739" spc="5" dirty="0">
                <a:latin typeface="Times New Roman"/>
                <a:cs typeface="Times New Roman"/>
              </a:rPr>
              <a:t>f-</a:t>
            </a:r>
            <a:r>
              <a:rPr sz="3739" dirty="0">
                <a:latin typeface="Times New Roman"/>
                <a:cs typeface="Times New Roman"/>
              </a:rPr>
              <a:t>r</a:t>
            </a:r>
            <a:r>
              <a:rPr sz="3739" spc="12" dirty="0">
                <a:latin typeface="Times New Roman"/>
                <a:cs typeface="Times New Roman"/>
              </a:rPr>
              <a:t>o</a:t>
            </a:r>
            <a:r>
              <a:rPr sz="3739" dirty="0">
                <a:latin typeface="Times New Roman"/>
                <a:cs typeface="Times New Roman"/>
              </a:rPr>
              <a:t>adi</a:t>
            </a:r>
            <a:r>
              <a:rPr sz="3739" spc="5" dirty="0">
                <a:latin typeface="Times New Roman"/>
                <a:cs typeface="Times New Roman"/>
              </a:rPr>
              <a:t>n</a:t>
            </a:r>
            <a:r>
              <a:rPr sz="3739" spc="12" dirty="0">
                <a:latin typeface="Times New Roman"/>
                <a:cs typeface="Times New Roman"/>
              </a:rPr>
              <a:t>g</a:t>
            </a:r>
            <a:r>
              <a:rPr sz="3739" dirty="0">
                <a:latin typeface="Times New Roman"/>
                <a:cs typeface="Times New Roman"/>
              </a:rPr>
              <a:t>.</a:t>
            </a:r>
            <a:endParaRPr sz="373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4740" y="736631"/>
            <a:ext cx="5088104" cy="78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6149"/>
              </a:lnSpc>
              <a:spcBef>
                <a:spcPts val="307"/>
              </a:spcBef>
            </a:pPr>
            <a:r>
              <a:rPr sz="5875" dirty="0">
                <a:latin typeface="Arial"/>
                <a:cs typeface="Arial"/>
              </a:rPr>
              <a:t>Disadvantages</a:t>
            </a:r>
            <a:endParaRPr sz="58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741" y="2196258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977" y="2198748"/>
            <a:ext cx="10075947" cy="547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 algn="just">
              <a:lnSpc>
                <a:spcPts val="3996"/>
              </a:lnSpc>
              <a:spcBef>
                <a:spcPts val="220"/>
              </a:spcBef>
            </a:pP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disadv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ntage</a:t>
            </a:r>
            <a:r>
              <a:rPr sz="3472" spc="19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 </a:t>
            </a:r>
            <a:r>
              <a:rPr sz="3472" spc="-5" dirty="0">
                <a:latin typeface="Times New Roman"/>
                <a:cs typeface="Times New Roman"/>
              </a:rPr>
              <a:t>4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27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19" dirty="0"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472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cost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for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6"/>
              </a:lnSpc>
            </a:pP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472" b="1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3472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int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2" b="1" i="1" spc="1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3472" b="1" i="1" spc="-12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3472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sz="3472" b="1" i="1" spc="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fu</a:t>
            </a:r>
            <a:r>
              <a:rPr sz="3472" b="1" i="1" spc="-19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472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472" b="1" i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r>
              <a:rPr sz="3472" b="1" i="1" spc="2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extra eq</a:t>
            </a:r>
            <a:r>
              <a:rPr sz="3472" spc="5" dirty="0">
                <a:latin typeface="Times New Roman"/>
                <a:cs typeface="Times New Roman"/>
              </a:rPr>
              <a:t>u</a:t>
            </a:r>
            <a:r>
              <a:rPr sz="3472" spc="-19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pm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6"/>
              </a:lnSpc>
            </a:pPr>
            <a:r>
              <a:rPr sz="3472" dirty="0">
                <a:latin typeface="Times New Roman"/>
                <a:cs typeface="Times New Roman"/>
              </a:rPr>
              <a:t>(di</a:t>
            </a:r>
            <a:r>
              <a:rPr sz="3472" spc="-7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25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nti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2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ans</a:t>
            </a:r>
            <a:r>
              <a:rPr sz="3472" spc="-1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er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ca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e, </a:t>
            </a:r>
            <a:r>
              <a:rPr sz="3472" spc="-5" dirty="0">
                <a:latin typeface="Times New Roman"/>
                <a:cs typeface="Times New Roman"/>
              </a:rPr>
              <a:t>etc.</a:t>
            </a:r>
            <a:r>
              <a:rPr sz="3472" dirty="0">
                <a:latin typeface="Times New Roman"/>
                <a:cs typeface="Times New Roman"/>
              </a:rPr>
              <a:t>)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adds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ompl</a:t>
            </a:r>
            <a:r>
              <a:rPr sz="3472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xity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472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6"/>
              </a:lnSpc>
            </a:pP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weight</a:t>
            </a:r>
            <a:r>
              <a:rPr sz="3472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472" b="1" i="1" spc="6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hic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e,</a:t>
            </a:r>
            <a:r>
              <a:rPr sz="3472" b="1" i="1" spc="6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incr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ing</a:t>
            </a:r>
            <a:r>
              <a:rPr sz="3472" spc="6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initial</a:t>
            </a:r>
            <a:r>
              <a:rPr sz="3472" spc="668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spc="5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rket</a:t>
            </a:r>
            <a:r>
              <a:rPr sz="3472" spc="654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value, </a:t>
            </a:r>
            <a:endParaRPr sz="3472">
              <a:latin typeface="Times New Roman"/>
              <a:cs typeface="Times New Roman"/>
            </a:endParaRPr>
          </a:p>
          <a:p>
            <a:pPr marL="16957" algn="just">
              <a:lnSpc>
                <a:spcPts val="3991"/>
              </a:lnSpc>
            </a:pPr>
            <a:r>
              <a:rPr sz="3472" spc="-5" dirty="0">
                <a:latin typeface="Times New Roman"/>
                <a:cs typeface="Times New Roman"/>
              </a:rPr>
              <a:t>tir</a:t>
            </a:r>
            <a:r>
              <a:rPr sz="3472" dirty="0">
                <a:latin typeface="Times New Roman"/>
                <a:cs typeface="Times New Roman"/>
              </a:rPr>
              <a:t>e wea</a:t>
            </a:r>
            <a:r>
              <a:rPr sz="3472" spc="-15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,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and the cost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spc="12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repa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rs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and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ntenance.</a:t>
            </a:r>
            <a:endParaRPr sz="3472">
              <a:latin typeface="Times New Roman"/>
              <a:cs typeface="Times New Roman"/>
            </a:endParaRPr>
          </a:p>
          <a:p>
            <a:pPr marL="16957" marR="1060" algn="just">
              <a:lnSpc>
                <a:spcPts val="3338"/>
              </a:lnSpc>
              <a:spcBef>
                <a:spcPts val="889"/>
              </a:spcBef>
            </a:pPr>
            <a:r>
              <a:rPr sz="3472" dirty="0">
                <a:latin typeface="Times New Roman"/>
                <a:cs typeface="Times New Roman"/>
              </a:rPr>
              <a:t>The  a</a:t>
            </a:r>
            <a:r>
              <a:rPr sz="3472" spc="-12" dirty="0">
                <a:latin typeface="Times New Roman"/>
                <a:cs typeface="Times New Roman"/>
              </a:rPr>
              <a:t>d</a:t>
            </a:r>
            <a:r>
              <a:rPr sz="3472" dirty="0">
                <a:latin typeface="Times New Roman"/>
                <a:cs typeface="Times New Roman"/>
              </a:rPr>
              <a:t>ded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power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nd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wei</a:t>
            </a:r>
            <a:r>
              <a:rPr sz="3472" spc="-12" dirty="0">
                <a:latin typeface="Times New Roman"/>
                <a:cs typeface="Times New Roman"/>
              </a:rPr>
              <a:t>g</a:t>
            </a:r>
            <a:r>
              <a:rPr sz="3472" dirty="0">
                <a:latin typeface="Times New Roman"/>
                <a:cs typeface="Times New Roman"/>
              </a:rPr>
              <a:t>ht 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dirty="0">
                <a:latin typeface="Times New Roman"/>
                <a:cs typeface="Times New Roman"/>
              </a:rPr>
              <a:t>f 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spc="12" dirty="0">
                <a:latin typeface="Times New Roman"/>
                <a:cs typeface="Times New Roman"/>
              </a:rPr>
              <a:t>4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D  and  </a:t>
            </a:r>
            <a:r>
              <a:rPr sz="3472" spc="-279" dirty="0">
                <a:latin typeface="Times New Roman"/>
                <a:cs typeface="Times New Roman"/>
              </a:rPr>
              <a:t>A</a:t>
            </a:r>
            <a:r>
              <a:rPr sz="3472" spc="-12" dirty="0">
                <a:latin typeface="Times New Roman"/>
                <a:cs typeface="Times New Roman"/>
              </a:rPr>
              <a:t>W</a:t>
            </a:r>
            <a:r>
              <a:rPr sz="3472" dirty="0">
                <a:latin typeface="Times New Roman"/>
                <a:cs typeface="Times New Roman"/>
              </a:rPr>
              <a:t>D sys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33" dirty="0"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uire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re fuel,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spc="-12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ak</a:t>
            </a:r>
            <a:r>
              <a:rPr sz="3472" spc="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ng</a:t>
            </a:r>
            <a:r>
              <a:rPr sz="3472" spc="3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em</a:t>
            </a:r>
            <a:r>
              <a:rPr sz="3472" spc="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less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72" dirty="0">
                <a:latin typeface="Times New Roman"/>
                <a:cs typeface="Times New Roman"/>
              </a:rPr>
              <a:t>f</a:t>
            </a:r>
            <a:r>
              <a:rPr sz="3472" dirty="0">
                <a:latin typeface="Times New Roman"/>
                <a:cs typeface="Times New Roman"/>
              </a:rPr>
              <a:t>fi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nt than</a:t>
            </a:r>
            <a:r>
              <a:rPr sz="3472" spc="-19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the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r </a:t>
            </a:r>
            <a:r>
              <a:rPr sz="3472" spc="5" dirty="0">
                <a:latin typeface="Times New Roman"/>
                <a:cs typeface="Times New Roman"/>
              </a:rPr>
              <a:t>2</a:t>
            </a:r>
            <a:r>
              <a:rPr sz="3472" dirty="0">
                <a:latin typeface="Times New Roman"/>
                <a:cs typeface="Times New Roman"/>
              </a:rPr>
              <a:t>WD</a:t>
            </a:r>
            <a:r>
              <a:rPr sz="3472" spc="-33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cou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rpa</a:t>
            </a:r>
            <a:r>
              <a:rPr sz="3472" spc="-12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5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  <a:p>
            <a:pPr marL="16957" marR="1061" algn="just">
              <a:lnSpc>
                <a:spcPts val="3338"/>
              </a:lnSpc>
              <a:spcBef>
                <a:spcPts val="1326"/>
              </a:spcBef>
            </a:pPr>
            <a:r>
              <a:rPr sz="3472" dirty="0">
                <a:latin typeface="Times New Roman"/>
                <a:cs typeface="Times New Roman"/>
              </a:rPr>
              <a:t>Add</a:t>
            </a:r>
            <a:r>
              <a:rPr sz="3472" spc="-19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d we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spc="5" dirty="0">
                <a:latin typeface="Times New Roman"/>
                <a:cs typeface="Times New Roman"/>
              </a:rPr>
              <a:t>gh</a:t>
            </a:r>
            <a:r>
              <a:rPr sz="3472" dirty="0">
                <a:latin typeface="Times New Roman"/>
                <a:cs typeface="Times New Roman"/>
              </a:rPr>
              <a:t>t i</a:t>
            </a:r>
            <a:r>
              <a:rPr sz="3472" spc="-19" dirty="0">
                <a:latin typeface="Times New Roman"/>
                <a:cs typeface="Times New Roman"/>
              </a:rPr>
              <a:t>m</a:t>
            </a:r>
            <a:r>
              <a:rPr sz="3472" dirty="0">
                <a:latin typeface="Times New Roman"/>
                <a:cs typeface="Times New Roman"/>
              </a:rPr>
              <a:t>pro</a:t>
            </a:r>
            <a:r>
              <a:rPr sz="3472" spc="-12" dirty="0">
                <a:latin typeface="Times New Roman"/>
                <a:cs typeface="Times New Roman"/>
              </a:rPr>
              <a:t>v</a:t>
            </a:r>
            <a:r>
              <a:rPr sz="3472" dirty="0">
                <a:latin typeface="Times New Roman"/>
                <a:cs typeface="Times New Roman"/>
              </a:rPr>
              <a:t>es tr</a:t>
            </a:r>
            <a:r>
              <a:rPr sz="3472" spc="-12" dirty="0">
                <a:latin typeface="Times New Roman"/>
                <a:cs typeface="Times New Roman"/>
              </a:rPr>
              <a:t>a</a:t>
            </a:r>
            <a:r>
              <a:rPr sz="3472" dirty="0">
                <a:latin typeface="Times New Roman"/>
                <a:cs typeface="Times New Roman"/>
              </a:rPr>
              <a:t>c</a:t>
            </a:r>
            <a:r>
              <a:rPr sz="3472" spc="-12" dirty="0">
                <a:latin typeface="Times New Roman"/>
                <a:cs typeface="Times New Roman"/>
              </a:rPr>
              <a:t>t</a:t>
            </a:r>
            <a:r>
              <a:rPr sz="3472" dirty="0">
                <a:latin typeface="Times New Roman"/>
                <a:cs typeface="Times New Roman"/>
              </a:rPr>
              <a:t>ion a</a:t>
            </a:r>
            <a:r>
              <a:rPr sz="3472" spc="-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d</a:t>
            </a:r>
            <a:r>
              <a:rPr sz="3472" spc="12" dirty="0">
                <a:latin typeface="Times New Roman"/>
                <a:cs typeface="Times New Roman"/>
              </a:rPr>
              <a:t> </a:t>
            </a:r>
            <a:r>
              <a:rPr sz="3472" spc="-19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o</a:t>
            </a:r>
            <a:r>
              <a:rPr sz="3472" spc="12" dirty="0">
                <a:latin typeface="Times New Roman"/>
                <a:cs typeface="Times New Roman"/>
              </a:rPr>
              <a:t>n</a:t>
            </a:r>
            <a:r>
              <a:rPr sz="3472" dirty="0">
                <a:latin typeface="Times New Roman"/>
                <a:cs typeface="Times New Roman"/>
              </a:rPr>
              <a:t>t</a:t>
            </a:r>
            <a:r>
              <a:rPr sz="3472" spc="-25" dirty="0">
                <a:latin typeface="Times New Roman"/>
                <a:cs typeface="Times New Roman"/>
              </a:rPr>
              <a:t>r</a:t>
            </a:r>
            <a:r>
              <a:rPr sz="3472" dirty="0">
                <a:latin typeface="Times New Roman"/>
                <a:cs typeface="Times New Roman"/>
              </a:rPr>
              <a:t>ol,</a:t>
            </a:r>
            <a:r>
              <a:rPr sz="3472" spc="5" dirty="0">
                <a:latin typeface="Times New Roman"/>
                <a:cs typeface="Times New Roman"/>
              </a:rPr>
              <a:t> bu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-5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t </a:t>
            </a:r>
            <a:r>
              <a:rPr sz="3472" spc="-5" dirty="0">
                <a:latin typeface="Times New Roman"/>
                <a:cs typeface="Times New Roman"/>
              </a:rPr>
              <a:t>also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inc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eases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he</a:t>
            </a:r>
            <a:r>
              <a:rPr sz="3472" b="1" i="1" spc="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braki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3472" b="1" i="1" spc="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distance r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spc="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a co</a:t>
            </a:r>
            <a:r>
              <a:rPr sz="3472" b="1" i="1" spc="-12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plete  st</a:t>
            </a:r>
            <a:r>
              <a:rPr sz="3472" b="1" i="1" spc="12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472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472" b="1" i="1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3472" b="1" i="1" spc="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Lighter  ve</a:t>
            </a:r>
            <a:r>
              <a:rPr sz="3472" spc="5" dirty="0">
                <a:latin typeface="Times New Roman"/>
                <a:cs typeface="Times New Roman"/>
              </a:rPr>
              <a:t>h</a:t>
            </a:r>
            <a:r>
              <a:rPr sz="3472" dirty="0">
                <a:latin typeface="Times New Roman"/>
                <a:cs typeface="Times New Roman"/>
              </a:rPr>
              <a:t>i</a:t>
            </a:r>
            <a:r>
              <a:rPr sz="3472" spc="-12" dirty="0">
                <a:latin typeface="Times New Roman"/>
                <a:cs typeface="Times New Roman"/>
              </a:rPr>
              <a:t>c</a:t>
            </a:r>
            <a:r>
              <a:rPr sz="3472" dirty="0">
                <a:latin typeface="Times New Roman"/>
                <a:cs typeface="Times New Roman"/>
              </a:rPr>
              <a:t>l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s </a:t>
            </a:r>
            <a:r>
              <a:rPr sz="3472" spc="7" dirty="0">
                <a:latin typeface="Times New Roman"/>
                <a:cs typeface="Times New Roman"/>
              </a:rPr>
              <a:t> </a:t>
            </a:r>
            <a:r>
              <a:rPr sz="3472" spc="-5" dirty="0">
                <a:latin typeface="Times New Roman"/>
                <a:cs typeface="Times New Roman"/>
              </a:rPr>
              <a:t>ca</a:t>
            </a:r>
            <a:r>
              <a:rPr sz="3472" dirty="0">
                <a:latin typeface="Times New Roman"/>
                <a:cs typeface="Times New Roman"/>
              </a:rPr>
              <a:t>n </a:t>
            </a:r>
            <a:r>
              <a:rPr sz="3472" spc="2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av</a:t>
            </a:r>
            <a:r>
              <a:rPr sz="3472" spc="5" dirty="0">
                <a:latin typeface="Times New Roman"/>
                <a:cs typeface="Times New Roman"/>
              </a:rPr>
              <a:t>o</a:t>
            </a:r>
            <a:r>
              <a:rPr sz="3472" spc="-19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d </a:t>
            </a:r>
            <a:r>
              <a:rPr sz="3472" spc="20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coll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s</a:t>
            </a:r>
            <a:r>
              <a:rPr sz="3472" spc="-12" dirty="0">
                <a:latin typeface="Times New Roman"/>
                <a:cs typeface="Times New Roman"/>
              </a:rPr>
              <a:t>i</a:t>
            </a:r>
            <a:r>
              <a:rPr sz="3472" dirty="0">
                <a:latin typeface="Times New Roman"/>
                <a:cs typeface="Times New Roman"/>
              </a:rPr>
              <a:t>on </a:t>
            </a:r>
            <a:r>
              <a:rPr sz="3472" spc="-5" dirty="0">
                <a:latin typeface="Times New Roman"/>
                <a:cs typeface="Times New Roman"/>
              </a:rPr>
              <a:t>easie</a:t>
            </a:r>
            <a:r>
              <a:rPr sz="3472" dirty="0">
                <a:latin typeface="Times New Roman"/>
                <a:cs typeface="Times New Roman"/>
              </a:rPr>
              <a:t>r than</a:t>
            </a:r>
            <a:r>
              <a:rPr sz="3472" spc="-12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heavi</a:t>
            </a:r>
            <a:r>
              <a:rPr sz="3472" spc="-12" dirty="0">
                <a:latin typeface="Times New Roman"/>
                <a:cs typeface="Times New Roman"/>
              </a:rPr>
              <a:t>e</a:t>
            </a:r>
            <a:r>
              <a:rPr sz="3472" dirty="0">
                <a:latin typeface="Times New Roman"/>
                <a:cs typeface="Times New Roman"/>
              </a:rPr>
              <a:t>r</a:t>
            </a:r>
            <a:r>
              <a:rPr sz="3472" spc="-25" dirty="0">
                <a:latin typeface="Times New Roman"/>
                <a:cs typeface="Times New Roman"/>
              </a:rPr>
              <a:t> </a:t>
            </a:r>
            <a:r>
              <a:rPr sz="3472" dirty="0">
                <a:latin typeface="Times New Roman"/>
                <a:cs typeface="Times New Roman"/>
              </a:rPr>
              <a:t>vehic</a:t>
            </a:r>
            <a:r>
              <a:rPr sz="3472" spc="-12" dirty="0">
                <a:latin typeface="Times New Roman"/>
                <a:cs typeface="Times New Roman"/>
              </a:rPr>
              <a:t>l</a:t>
            </a:r>
            <a:r>
              <a:rPr sz="3472" dirty="0">
                <a:latin typeface="Times New Roman"/>
                <a:cs typeface="Times New Roman"/>
              </a:rPr>
              <a:t>e</a:t>
            </a:r>
            <a:r>
              <a:rPr sz="3472" spc="-12" dirty="0">
                <a:latin typeface="Times New Roman"/>
                <a:cs typeface="Times New Roman"/>
              </a:rPr>
              <a:t>s</a:t>
            </a:r>
            <a:r>
              <a:rPr sz="3472" dirty="0">
                <a:latin typeface="Times New Roman"/>
                <a:cs typeface="Times New Roman"/>
              </a:rPr>
              <a:t>.</a:t>
            </a:r>
            <a:endParaRPr sz="34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741" y="448400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41" y="5923026"/>
            <a:ext cx="254702" cy="47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3685"/>
              </a:lnSpc>
              <a:spcBef>
                <a:spcPts val="184"/>
              </a:spcBef>
            </a:pPr>
            <a:r>
              <a:rPr sz="3472" dirty="0">
                <a:latin typeface="Arial"/>
                <a:cs typeface="Arial"/>
              </a:rPr>
              <a:t>•</a:t>
            </a:r>
            <a:endParaRPr sz="347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9331" y="920750"/>
            <a:ext cx="10129764" cy="440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UNIT – IV           </a:t>
            </a:r>
            <a:r>
              <a:rPr lang="en-US" sz="2400" b="1" dirty="0" smtClean="0"/>
              <a:t>							[ </a:t>
            </a:r>
            <a:r>
              <a:rPr lang="en-US" sz="2400" b="1" dirty="0"/>
              <a:t>8 Hrs.] </a:t>
            </a:r>
          </a:p>
          <a:p>
            <a:r>
              <a:rPr lang="en-US" sz="2400" b="1" dirty="0"/>
              <a:t> </a:t>
            </a:r>
          </a:p>
          <a:p>
            <a:r>
              <a:rPr lang="en-US" b="1" dirty="0"/>
              <a:t>Steering systems:  </a:t>
            </a:r>
            <a:r>
              <a:rPr lang="en-US" dirty="0"/>
              <a:t>principle of steering, center point steering, steering linkages, steering geometry</a:t>
            </a:r>
          </a:p>
          <a:p>
            <a:r>
              <a:rPr lang="en-US" dirty="0"/>
              <a:t>and wheel alignment, power steering.</a:t>
            </a:r>
          </a:p>
          <a:p>
            <a:r>
              <a:rPr lang="en-US" b="1" dirty="0"/>
              <a:t>Suspension systems: </a:t>
            </a:r>
            <a:r>
              <a:rPr lang="en-US" dirty="0"/>
              <a:t>Function of spring and shock absorber, conventional and </a:t>
            </a:r>
            <a:r>
              <a:rPr lang="en-US" dirty="0" smtClean="0"/>
              <a:t>Independent suspension </a:t>
            </a:r>
            <a:r>
              <a:rPr lang="en-US" dirty="0"/>
              <a:t>system, Telescopic shock absorber, linked suspension systems, rubber, plastic, hydro </a:t>
            </a:r>
            <a:r>
              <a:rPr lang="en-US" dirty="0" smtClean="0"/>
              <a:t>&amp; pneumatic </a:t>
            </a:r>
            <a:r>
              <a:rPr lang="en-US" dirty="0"/>
              <a:t>suspension system.</a:t>
            </a:r>
            <a:endParaRPr lang="en-US" b="1" dirty="0"/>
          </a:p>
          <a:p>
            <a:r>
              <a:rPr lang="en-US" b="1" dirty="0"/>
              <a:t>.</a:t>
            </a:r>
          </a:p>
          <a:p>
            <a:r>
              <a:rPr lang="en-US" sz="2400" b="1" dirty="0"/>
              <a:t>UNIT – V           </a:t>
            </a:r>
            <a:r>
              <a:rPr lang="en-US" sz="2400" b="1" dirty="0" smtClean="0"/>
              <a:t>							[ </a:t>
            </a:r>
            <a:r>
              <a:rPr lang="en-US" sz="2400" b="1" dirty="0"/>
              <a:t>8 Hrs.]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Electrical systems: </a:t>
            </a:r>
            <a:r>
              <a:rPr lang="en-US" dirty="0"/>
              <a:t>Battery construction, maintenance, testing and charging, cutout, lighting </a:t>
            </a:r>
            <a:r>
              <a:rPr lang="en-US" dirty="0" smtClean="0"/>
              <a:t>circuit, horn</a:t>
            </a:r>
            <a:r>
              <a:rPr lang="en-US" dirty="0"/>
              <a:t>, side indicator, wiper and panel board instruments. Battery, magneto and electronic </a:t>
            </a:r>
            <a:r>
              <a:rPr lang="en-US" dirty="0" smtClean="0"/>
              <a:t>ignition systems</a:t>
            </a:r>
            <a:r>
              <a:rPr lang="en-US" dirty="0"/>
              <a:t>. Automobile air-conditioning. </a:t>
            </a:r>
            <a:endParaRPr lang="en-US" dirty="0" smtClean="0"/>
          </a:p>
          <a:p>
            <a:r>
              <a:rPr lang="en-US" b="1" dirty="0"/>
              <a:t>Wheels and </a:t>
            </a:r>
            <a:r>
              <a:rPr lang="en-US" b="1" dirty="0" err="1"/>
              <a:t>Tyres</a:t>
            </a:r>
            <a:r>
              <a:rPr lang="en-US" b="1" dirty="0"/>
              <a:t>: </a:t>
            </a:r>
            <a:r>
              <a:rPr lang="en-US" dirty="0"/>
              <a:t>Types of wheels, wheel dimensions, </a:t>
            </a:r>
            <a:r>
              <a:rPr lang="en-US" dirty="0" err="1"/>
              <a:t>tyre</a:t>
            </a:r>
            <a:r>
              <a:rPr lang="en-US" dirty="0"/>
              <a:t>, desirable </a:t>
            </a:r>
            <a:r>
              <a:rPr lang="en-US" dirty="0" err="1"/>
              <a:t>tyre</a:t>
            </a:r>
            <a:r>
              <a:rPr lang="en-US" dirty="0"/>
              <a:t> properties, types </a:t>
            </a:r>
            <a:r>
              <a:rPr lang="en-US" dirty="0" smtClean="0"/>
              <a:t>of </a:t>
            </a:r>
            <a:r>
              <a:rPr lang="en-US" dirty="0" err="1" smtClean="0"/>
              <a:t>tyres</a:t>
            </a:r>
            <a:r>
              <a:rPr lang="en-US" dirty="0"/>
              <a:t>, comparison of radial and bias-ply </a:t>
            </a:r>
            <a:r>
              <a:rPr lang="en-US" dirty="0" err="1"/>
              <a:t>tyres</a:t>
            </a:r>
            <a:r>
              <a:rPr lang="en-US" dirty="0"/>
              <a:t>, </a:t>
            </a:r>
            <a:r>
              <a:rPr lang="en-US" dirty="0" err="1"/>
              <a:t>tyre</a:t>
            </a:r>
            <a:r>
              <a:rPr lang="en-US" dirty="0"/>
              <a:t> construction, </a:t>
            </a:r>
            <a:r>
              <a:rPr lang="en-US" dirty="0" err="1"/>
              <a:t>tyre</a:t>
            </a:r>
            <a:r>
              <a:rPr lang="en-US" dirty="0"/>
              <a:t> materials, factor affecting </a:t>
            </a:r>
            <a:r>
              <a:rPr lang="en-US" dirty="0" err="1" smtClean="0"/>
              <a:t>tyre</a:t>
            </a:r>
            <a:r>
              <a:rPr lang="en-US" dirty="0" smtClean="0"/>
              <a:t> life</a:t>
            </a:r>
            <a:r>
              <a:rPr lang="en-US" dirty="0"/>
              <a:t>, precautions regarding the </a:t>
            </a:r>
            <a:r>
              <a:rPr lang="en-US" dirty="0" err="1"/>
              <a:t>tyres</a:t>
            </a:r>
            <a:r>
              <a:rPr lang="en-US" dirty="0"/>
              <a:t> and wheel balancing.  </a:t>
            </a:r>
          </a:p>
          <a:p>
            <a:r>
              <a:rPr lang="en-US" b="1" dirty="0"/>
              <a:t> </a:t>
            </a:r>
          </a:p>
          <a:p>
            <a:r>
              <a:rPr lang="en-US" sz="2400" b="1" dirty="0"/>
              <a:t>UNIT – VI           </a:t>
            </a:r>
            <a:r>
              <a:rPr lang="en-US" sz="2400" b="1" dirty="0" smtClean="0"/>
              <a:t>							[ </a:t>
            </a:r>
            <a:r>
              <a:rPr lang="en-US" sz="2400" b="1" dirty="0"/>
              <a:t>8 Hrs.]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Body and Safety Considerations and Modern Developments in Automobiles: Requirements </a:t>
            </a:r>
            <a:r>
              <a:rPr lang="en-US" dirty="0" smtClean="0"/>
              <a:t>of automobile </a:t>
            </a:r>
            <a:r>
              <a:rPr lang="en-US" dirty="0"/>
              <a:t>body, materials for body work, safety considerations, crash worthiness. </a:t>
            </a:r>
            <a:r>
              <a:rPr lang="en-US" dirty="0" smtClean="0"/>
              <a:t>Recent advances </a:t>
            </a:r>
            <a:r>
              <a:rPr lang="en-US" dirty="0"/>
              <a:t>in automobiles such as ABS, electronic power steering, Active suspension, </a:t>
            </a:r>
            <a:r>
              <a:rPr lang="en-US" dirty="0" smtClean="0"/>
              <a:t>collision avoidance</a:t>
            </a:r>
            <a:r>
              <a:rPr lang="en-US" dirty="0"/>
              <a:t>, intelligent lighting, navigational aids and electronic brake distribution system.</a:t>
            </a:r>
            <a:endParaRPr sz="3204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8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5531" y="920750"/>
            <a:ext cx="10053564" cy="7467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800" b="1" dirty="0"/>
              <a:t>LIST OF TUTORIALS: (Minimum 8) </a:t>
            </a:r>
          </a:p>
          <a:p>
            <a:r>
              <a:rPr lang="en-US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1)   Introduction, automobile history and development.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2)   Study of different types of frames, conventional frames &amp; unitized Chassis.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3)   Study of different types of engines used in automobiles.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4)   Discussion and demonstration of Clutches.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5)   Discussion and demonstration of Gear box.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6)   Discussion and demonstration of Brakes.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7)   Discussion on different steering systems.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8)   Discussion on precautions regarding the </a:t>
            </a:r>
            <a:r>
              <a:rPr lang="en-US" sz="2400" dirty="0" err="1"/>
              <a:t>tyres</a:t>
            </a:r>
            <a:r>
              <a:rPr lang="en-US" sz="2400" dirty="0"/>
              <a:t> and wheel balancing.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9)   Study of automobile air-conditioning.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10)  Safety considerations, crash worthiness.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11)  Recent advances in automobiles.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12)  Visit to automobile service station/Industry. 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29095" y="7092344"/>
            <a:ext cx="166183" cy="237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57">
              <a:lnSpc>
                <a:spcPts val="1769"/>
              </a:lnSpc>
              <a:spcBef>
                <a:spcPts val="88"/>
              </a:spcBef>
            </a:pPr>
            <a:r>
              <a:rPr sz="1602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endParaRPr sz="160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3124</Words>
  <Application>Microsoft Office PowerPoint</Application>
  <PresentationFormat>Custom</PresentationFormat>
  <Paragraphs>1029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iProfessor</dc:creator>
  <cp:lastModifiedBy>ADMIN</cp:lastModifiedBy>
  <cp:revision>30</cp:revision>
  <dcterms:modified xsi:type="dcterms:W3CDTF">2018-07-18T12:59:19Z</dcterms:modified>
</cp:coreProperties>
</file>