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charset="0"/>
              </a:rPr>
              <a:t>Mechanics of Material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>
                <a:latin typeface="Times New Roman" panose="02020603050405020304" charset="0"/>
              </a:rPr>
              <a:t>Simple Stresses &amp; Strain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56832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2980"/>
            <a:ext cx="8229600" cy="5143500"/>
          </a:xfrm>
        </p:spPr>
        <p:txBody>
          <a:bodyPr/>
          <a:lstStyle/>
          <a:p>
            <a:r>
              <a:rPr lang="en-US" sz="1600" b="1"/>
              <a:t>Strain:</a:t>
            </a:r>
            <a:r>
              <a:rPr lang="en-US" sz="1600"/>
              <a:t> Strain is the deformation of a material from stress. It is simply a ratio of the change in length to the original length. Deformations that are applied perpendicular to the cross section are normal strains.</a:t>
            </a:r>
          </a:p>
          <a:p>
            <a:endParaRPr lang="en-US" sz="860"/>
          </a:p>
          <a:p>
            <a:r>
              <a:rPr lang="en-US" sz="1600" b="1"/>
              <a:t>Linear Strain:</a:t>
            </a:r>
            <a:r>
              <a:rPr lang="en-US" sz="1600"/>
              <a:t> Linear strain of a deformed body is defined as the ratio of the change in length of the body due to the deformation to its original length in the direction of the force. If L is the original length and dL the change in length occurred due to the deformation, the linear strain e induced is given by ε=dL/L.</a:t>
            </a:r>
          </a:p>
          <a:p>
            <a:r>
              <a:rPr lang="en-US" sz="1600"/>
              <a:t>Linear strain may be a tensile strain, εt or a compressive strain εc according as dl refers to an increase in length or a decrease in length of the body. If we consider one of these as +ve then the other should be considered as –ve, as these are opposite in nature.</a:t>
            </a:r>
          </a:p>
          <a:p>
            <a:endParaRPr lang="en-US" sz="860"/>
          </a:p>
          <a:p>
            <a:r>
              <a:rPr lang="en-US" sz="1600" b="1"/>
              <a:t>Lateral Strain:</a:t>
            </a:r>
            <a:r>
              <a:rPr lang="en-US" sz="1600"/>
              <a:t> Lateral strain of a deformed body is defined as the ratio of the change in length (breadth of a rectangular bar or diameter of a circular bar) of the body due to the deformation to its original length (breadth of a rectangular bar or diameter of a circular bar) in the direction perpendicular to the force.</a:t>
            </a:r>
          </a:p>
          <a:p>
            <a:endParaRPr lang="en-US" sz="1600"/>
          </a:p>
        </p:txBody>
      </p:sp>
      <p:pic>
        <p:nvPicPr>
          <p:cNvPr id="7" name="Picture 19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24582" t="44019" r="9056" b="40669"/>
          <a:stretch>
            <a:fillRect/>
          </a:stretch>
        </p:blipFill>
        <p:spPr>
          <a:xfrm>
            <a:off x="1619885" y="5135880"/>
            <a:ext cx="3798570" cy="11423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ym typeface="+mn-ea"/>
              </a:rPr>
              <a:t>Volumetric Strain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254115" cy="4526280"/>
          </a:xfrm>
        </p:spPr>
        <p:txBody>
          <a:bodyPr/>
          <a:lstStyle/>
          <a:p>
            <a:pPr algn="just"/>
            <a:r>
              <a:rPr lang="en-US" b="1"/>
              <a:t>Volumetric Strain</a:t>
            </a:r>
            <a:r>
              <a:rPr lang="en-US"/>
              <a:t> is defined as the ratio of change in volume to the initial volume.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23798" t="39886" r="47700" b="46461"/>
          <a:stretch>
            <a:fillRect/>
          </a:stretch>
        </p:blipFill>
        <p:spPr>
          <a:xfrm>
            <a:off x="1376680" y="3514725"/>
            <a:ext cx="5365115" cy="14446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Shear Strain: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35925" cy="4526280"/>
          </a:xfrm>
        </p:spPr>
        <p:txBody>
          <a:bodyPr>
            <a:normAutofit/>
          </a:bodyPr>
          <a:lstStyle/>
          <a:p>
            <a:pPr algn="just"/>
            <a:r>
              <a:rPr lang="en-US" sz="2000"/>
              <a:t>Shear strain is defined as the strain accompanying a shearing action. It is the angle in radian measure through which the body gets distorted when subjected to an external shearing action. It is denoted by ε</a:t>
            </a:r>
          </a:p>
          <a:p>
            <a:pPr algn="just"/>
            <a:r>
              <a:rPr lang="en-US" sz="2000"/>
              <a:t>Consider a cube ABCD subjected to equal and opposite forces Q across the top and bottom forces AB and CD. If the bottom face is taken fixed, the cube gets distorted through angle Φ to the shape ABC’D’. Now strain or deformation per unit length is</a:t>
            </a:r>
          </a:p>
          <a:p>
            <a:pPr algn="just"/>
            <a:r>
              <a:rPr lang="en-US" sz="2000"/>
              <a:t>Shear strain of cube = CC’ / CD  = CC’ / BC = Φ radian</a:t>
            </a:r>
          </a:p>
          <a:p>
            <a:pPr marL="0" indent="0" algn="just">
              <a:buNone/>
            </a:pPr>
            <a:endParaRPr lang="en-US" sz="1800"/>
          </a:p>
          <a:p>
            <a:pPr marL="0" indent="0" algn="just">
              <a:buNone/>
            </a:pPr>
            <a:endParaRPr lang="en-US" sz="1800"/>
          </a:p>
        </p:txBody>
      </p:sp>
      <p:pic>
        <p:nvPicPr>
          <p:cNvPr id="8" name="Picture 21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23756" t="49602" r="57727" b="32816"/>
          <a:stretch>
            <a:fillRect/>
          </a:stretch>
        </p:blipFill>
        <p:spPr>
          <a:xfrm>
            <a:off x="1277620" y="4519295"/>
            <a:ext cx="2121535" cy="15881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Hooks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14285" cy="4526280"/>
          </a:xfrm>
        </p:spPr>
        <p:txBody>
          <a:bodyPr>
            <a:normAutofit lnSpcReduction="20000"/>
          </a:bodyPr>
          <a:lstStyle/>
          <a:p>
            <a:pPr algn="just"/>
            <a:r>
              <a:rPr lang="en-US"/>
              <a:t>Hooks law: Hooke’s law stated that within elastic limit, The linear relationship between stress and strain for a bar in simple tension or compression is expressed by the equation, Stress Strain,  = Eε</a:t>
            </a:r>
          </a:p>
          <a:p>
            <a:pPr algn="just"/>
            <a:r>
              <a:rPr lang="en-US"/>
              <a:t>In which  is the axial stress, e is the axial strain, and E is a constant of proportionality known as the modulus of elasticity for the material. The modulus of elasticity is the slope of the stress-strain diagram in the linearly elastic region.</a:t>
            </a:r>
          </a:p>
          <a:p>
            <a:pPr algn="just"/>
            <a:r>
              <a:rPr lang="en-US"/>
              <a:t>The equation  = Eε is commonly known as Hooke’s law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2945" y="1600200"/>
            <a:ext cx="363855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Elastic Constants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49260" cy="4526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Elastic Constants:</a:t>
            </a:r>
          </a:p>
          <a:p>
            <a:pPr algn="just"/>
            <a:r>
              <a:rPr lang="en-US"/>
              <a:t>The elastic constants mostly used in engineering mechanics E, G and K can be defined as follows</a:t>
            </a:r>
          </a:p>
          <a:p>
            <a:endParaRPr lang="en-US"/>
          </a:p>
          <a:p>
            <a:pPr algn="just"/>
            <a:r>
              <a:rPr lang="en-US"/>
              <a:t>Modulus of elasticity (Young's modulus) (E) describes tensile elasticity, or the tendency of an object to deform along an axis when opposing forces are applied along that axis; it is defined as the ratio of tensile stress to tensile strain. It is often referred to simply as the elastic modulus.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>
            <a:off x="8686800" y="1600200"/>
            <a:ext cx="337185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70800" cy="4526280"/>
          </a:xfrm>
        </p:spPr>
        <p:txBody>
          <a:bodyPr>
            <a:normAutofit fontScale="70000"/>
          </a:bodyPr>
          <a:lstStyle/>
          <a:p>
            <a:r>
              <a:rPr lang="en-US" b="1"/>
              <a:t>Modulus of Rigidity</a:t>
            </a:r>
            <a:r>
              <a:rPr lang="en-US"/>
              <a:t> or Shear Modulus (G):  is the coefficient of elasticity for a shearing or torsion force. Modulus of Rigidity is the coefficient of elasticity for a shearing force. It is defined as "the ratio of shear stress to the displacement per unit sample length”</a:t>
            </a:r>
          </a:p>
          <a:p>
            <a:r>
              <a:rPr lang="en-US"/>
              <a:t> Bulk modulus (K): When a body is subjected to like and equal direct stress along three mutually perpendicular directions, the ratio of this direct stress to corresponding volumetric strain is called Bulk modulus.</a:t>
            </a:r>
          </a:p>
          <a:p>
            <a:r>
              <a:rPr lang="en-US"/>
              <a:t>The </a:t>
            </a:r>
            <a:r>
              <a:rPr lang="en-US" b="1"/>
              <a:t>Bulk Modulus Elasticity</a:t>
            </a:r>
            <a:r>
              <a:rPr lang="en-US"/>
              <a:t> or Volume Modulus is a material property characterizing the compressibility of a fluid, how easy a unit volume of a fluid can be changed when changing the pressure working upon it. It describes the elastic properties of a solid or fluid when it is under pressure on all surfaces.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78190" y="1600200"/>
            <a:ext cx="30861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85710" cy="4526280"/>
          </a:xfrm>
        </p:spPr>
        <p:txBody>
          <a:bodyPr>
            <a:normAutofit fontScale="90000" lnSpcReduction="20000"/>
          </a:bodyPr>
          <a:lstStyle/>
          <a:p>
            <a:pPr algn="just"/>
            <a:r>
              <a:rPr lang="en-US" b="1">
                <a:latin typeface="Times New Roman" panose="02020603050405020304" charset="0"/>
              </a:rPr>
              <a:t>Factor of Safety (FoS)</a:t>
            </a:r>
            <a:r>
              <a:rPr lang="en-US">
                <a:latin typeface="Times New Roman" panose="02020603050405020304" charset="0"/>
              </a:rPr>
              <a:t> or safety factor (SF): is a term describing the load carrying capacity of a system beyond the expected or actual loads. Essentially, the factor of safety is how much stronger the system is than it usually needs to be for an intended load.</a:t>
            </a:r>
          </a:p>
          <a:p>
            <a:pPr algn="just"/>
            <a:r>
              <a:rPr lang="en-US">
                <a:latin typeface="Times New Roman" panose="02020603050405020304" charset="0"/>
              </a:rPr>
              <a:t>It is a multiplier applied to the calculated maximum stress to which a component will be subjected.  Typically, for components whose failure could result in substantial financial loss, or serious injury or death, a safety factor of at least four (4) is used. Non-critical components generally have a safety factor of two (2). Safety factors are needed to account for imperfections in materials, flaws in assembly, material degradation, and unexpected stresses.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2945" y="1600200"/>
            <a:ext cx="363855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265" y="275590"/>
            <a:ext cx="8229600" cy="666115"/>
          </a:xfrm>
        </p:spPr>
        <p:txBody>
          <a:bodyPr>
            <a:normAutofit fontScale="90000"/>
          </a:bodyPr>
          <a:lstStyle/>
          <a:p>
            <a:r>
              <a:rPr lang="en-US">
                <a:sym typeface="+mn-ea"/>
              </a:rPr>
              <a:t>Properties of Materials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41705"/>
            <a:ext cx="7684770" cy="5184775"/>
          </a:xfrm>
        </p:spPr>
        <p:txBody>
          <a:bodyPr>
            <a:noAutofit/>
          </a:bodyPr>
          <a:lstStyle/>
          <a:p>
            <a:r>
              <a:rPr lang="en-US" sz="1400"/>
              <a:t>S</a:t>
            </a:r>
            <a:r>
              <a:rPr lang="en-US" sz="1800"/>
              <a:t>ome properties of materials which judge the strength of materials are given below:</a:t>
            </a:r>
          </a:p>
          <a:p>
            <a:endParaRPr lang="en-US" sz="2000"/>
          </a:p>
          <a:p>
            <a:r>
              <a:rPr lang="en-US" sz="1800"/>
              <a:t>Elasticity: It is the property by virtue of which a material deforms under the applied load and it is enabled to return to its original position when the load is removed.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1800"/>
              <a:t>Plasticity: It is the property of the material by which it undergoes inelastic strain beyond those at the elastic limit is known as the plasticity. It is also defined as unrecoverable strain.</a:t>
            </a:r>
          </a:p>
          <a:p>
            <a:endParaRPr lang="en-US" sz="2000"/>
          </a:p>
          <a:p>
            <a:r>
              <a:rPr lang="en-US" sz="1800"/>
              <a:t>Ductility: It is the property of the material by which it undergoes considerable amount of deformation without rupture. A ductile material must possess a high degree of plasticity and strength. </a:t>
            </a:r>
          </a:p>
          <a:p>
            <a:r>
              <a:rPr lang="en-US" sz="1800"/>
              <a:t>Brittleness: It is lack of ductility, a brittle material rupture with little or no plastic deformation.</a:t>
            </a:r>
          </a:p>
          <a:p>
            <a:endParaRPr lang="en-US" sz="1800"/>
          </a:p>
          <a:p>
            <a:endParaRPr lang="en-US" sz="1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2795" y="1600200"/>
            <a:ext cx="294005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624205"/>
          </a:xfrm>
        </p:spPr>
        <p:txBody>
          <a:bodyPr>
            <a:normAutofit fontScale="90000"/>
          </a:bodyPr>
          <a:lstStyle/>
          <a:p>
            <a:r>
              <a:rPr lang="en-US">
                <a:sym typeface="+mn-ea"/>
              </a:rPr>
              <a:t>Properties of Materials</a:t>
            </a:r>
            <a:br>
              <a:rPr lang="en-US">
                <a:sym typeface="+mn-ea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01370"/>
            <a:ext cx="7643495" cy="5325110"/>
          </a:xfrm>
        </p:spPr>
        <p:txBody>
          <a:bodyPr>
            <a:normAutofit fontScale="80000"/>
          </a:bodyPr>
          <a:lstStyle/>
          <a:p>
            <a:r>
              <a:rPr lang="en-US">
                <a:sym typeface="+mn-ea"/>
              </a:rPr>
              <a:t>Strength: This is the maximum stress that a material can take. This is equal to maximum load divided by area.</a:t>
            </a:r>
            <a:endParaRPr lang="en-US"/>
          </a:p>
          <a:p>
            <a:endParaRPr lang="en-US"/>
          </a:p>
          <a:p>
            <a:r>
              <a:rPr lang="en-US">
                <a:sym typeface="+mn-ea"/>
              </a:rPr>
              <a:t>Hardness: It is the ability of material to resist against surface abrasion or indentation.</a:t>
            </a:r>
            <a:endParaRPr lang="en-US"/>
          </a:p>
          <a:p>
            <a:endParaRPr lang="en-US"/>
          </a:p>
          <a:p>
            <a:r>
              <a:rPr lang="en-US">
                <a:sym typeface="+mn-ea"/>
              </a:rPr>
              <a:t>Toughness: It is the property of material which enables it to absorb energy without fracture. It is represented by area under stress-strain curve upto fracture.</a:t>
            </a:r>
            <a:endParaRPr lang="en-US"/>
          </a:p>
          <a:p>
            <a:r>
              <a:rPr lang="en-US">
                <a:sym typeface="+mn-ea"/>
              </a:rPr>
              <a:t> </a:t>
            </a:r>
            <a:endParaRPr lang="en-US"/>
          </a:p>
          <a:p>
            <a:r>
              <a:rPr lang="en-US">
                <a:sym typeface="+mn-ea"/>
              </a:rPr>
              <a:t>Fatigue: Fatigue is the progressive and localized structural damage that occurs when a material is subjected to cyclic loading or repeated loading and unloading.</a:t>
            </a:r>
            <a:endParaRPr lang="en-US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0885" y="1600200"/>
            <a:ext cx="335915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3275" cy="45262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Stress: </a:t>
            </a:r>
          </a:p>
          <a:p>
            <a:pPr algn="just"/>
            <a:r>
              <a:rPr lang="en-US" sz="2800" dirty="0"/>
              <a:t>when some external system of load acts on a body, the internal forces (equal &amp; opposite) are set up at various section of the body, which resist the external force. This force per unit area at any section is known as stress.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pic>
        <p:nvPicPr>
          <p:cNvPr id="4" name="Picture 1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6026" t="24771" r="32956" b="46796"/>
          <a:stretch>
            <a:fillRect/>
          </a:stretch>
        </p:blipFill>
        <p:spPr>
          <a:xfrm>
            <a:off x="5562601" y="2057400"/>
            <a:ext cx="2667000" cy="18335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0000" lnSpcReduction="20000"/>
          </a:bodyPr>
          <a:lstStyle/>
          <a:p>
            <a:pPr algn="just"/>
            <a:r>
              <a:rPr lang="en-US" dirty="0"/>
              <a:t>Let us consider a rectangular bar of some cross–sectional area and subjected to some load or force (in Newton’s)</a:t>
            </a:r>
          </a:p>
          <a:p>
            <a:pPr algn="just"/>
            <a:r>
              <a:rPr lang="en-US" dirty="0"/>
              <a:t>Let us imagine that the same rectangular bar is assumed to be cut into two halves at section X-X. The each portion of this rectangular bar is in equilibrium under the action of load P and the internal forces acting at the section X-X has been shown.</a:t>
            </a:r>
          </a:p>
        </p:txBody>
      </p:sp>
      <p:pic>
        <p:nvPicPr>
          <p:cNvPr id="6" name="Picture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2149" t="60959" r="27141" b="15778"/>
          <a:stretch>
            <a:fillRect/>
          </a:stretch>
        </p:blipFill>
        <p:spPr>
          <a:xfrm>
            <a:off x="5257800" y="2133600"/>
            <a:ext cx="3200400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29730" cy="452628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anose="02020603050405020304" charset="0"/>
              </a:rPr>
              <a:t>Now, stress is defined as the force intensity or force per unit area. Here we use a symbol  to represent the stress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charset="0"/>
              </a:rPr>
              <a:t>      Where A is the area of the section X-X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charset="0"/>
              </a:rPr>
              <a:t>The basic units of stress in S.I units i.e. (International system) are N / m2 (or Pa)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charset="0"/>
              </a:rPr>
              <a:t>MPa</a:t>
            </a:r>
            <a:r>
              <a:rPr lang="en-US" sz="2400" dirty="0">
                <a:latin typeface="Times New Roman" panose="02020603050405020304" charset="0"/>
              </a:rPr>
              <a:t> = N /mm2 = 106 Pa, </a:t>
            </a:r>
            <a:r>
              <a:rPr lang="en-US" sz="2000" dirty="0">
                <a:latin typeface="Times New Roman" panose="02020603050405020304" charset="0"/>
              </a:rPr>
              <a:t>N /mm2 is equivalent to </a:t>
            </a:r>
            <a:r>
              <a:rPr lang="en-US" sz="2000" dirty="0" err="1">
                <a:latin typeface="Times New Roman" panose="02020603050405020304" charset="0"/>
              </a:rPr>
              <a:t>MPa</a:t>
            </a:r>
            <a:endParaRPr lang="en-US" sz="2000" dirty="0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charset="0"/>
              </a:rPr>
              <a:t>GPa</a:t>
            </a:r>
            <a:r>
              <a:rPr lang="en-US" sz="2400" dirty="0">
                <a:latin typeface="Times New Roman" panose="02020603050405020304" charset="0"/>
              </a:rPr>
              <a:t> = 103N /mm2 = 109N /m2= 109 Pa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charset="0"/>
              </a:rPr>
              <a:t>KPa</a:t>
            </a:r>
            <a:r>
              <a:rPr lang="en-US" sz="2400" dirty="0">
                <a:latin typeface="Times New Roman" panose="02020603050405020304" charset="0"/>
              </a:rPr>
              <a:t> = 10-3N /mm2= 103 Pa.  </a:t>
            </a:r>
          </a:p>
        </p:txBody>
      </p:sp>
      <p:pic>
        <p:nvPicPr>
          <p:cNvPr id="5" name="Picture 7" descr="http://nptel.ac.in/courses/112107146/lects%20&amp;%20picts/image/lect1/Eqn1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2055" y="1713230"/>
            <a:ext cx="789940" cy="749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79410" cy="4526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/>
              <a:t>TYPES OF STRESSES: </a:t>
            </a:r>
          </a:p>
          <a:p>
            <a:pPr algn="just"/>
            <a:r>
              <a:rPr lang="en-US"/>
              <a:t>Only two basic stresses exist: (1) normal stress and (2) shear shear stress. Other stresses either are similar to these basic stresses or are a combination of this e.g. bending stress is a combination tensile, compressive and shear stresses. Torsional stress, as encountered in twisting of a shaft is a shearing stress.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55590" cy="4526280"/>
          </a:xfrm>
        </p:spPr>
        <p:txBody>
          <a:bodyPr/>
          <a:lstStyle/>
          <a:p>
            <a:pPr algn="just"/>
            <a:r>
              <a:rPr lang="en-US" sz="2400"/>
              <a:t>Bearing Stress: When one object presses against another, it is referred to a bearing stress  (They are in fact the compressive stresses).</a:t>
            </a:r>
          </a:p>
          <a:p>
            <a:pPr algn="just"/>
            <a:r>
              <a:rPr lang="en-US" sz="2400"/>
              <a:t>Here resulting force intensities are known as shear stresses, the mean shear stress being equal to</a:t>
            </a:r>
          </a:p>
          <a:p>
            <a:pPr algn="just"/>
            <a:r>
              <a:rPr lang="en-US" sz="2400"/>
              <a:t>Where P is the total force and A the area over which it acts</a:t>
            </a:r>
          </a:p>
          <a:p>
            <a:pPr marL="0" indent="0" algn="just">
              <a:buNone/>
            </a:pPr>
            <a:endParaRPr lang="en-US" sz="2400"/>
          </a:p>
          <a:p>
            <a:pPr algn="just"/>
            <a:endParaRPr lang="en-US" sz="2400"/>
          </a:p>
        </p:txBody>
      </p:sp>
      <p:pic>
        <p:nvPicPr>
          <p:cNvPr id="5" name="Picture 75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6150" y="1250950"/>
            <a:ext cx="3930650" cy="2947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78" descr="http://nptel.ac.in/courses/112107146/lects%20&amp;%20picts/image/lect1/Eqn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4205" y="3902710"/>
            <a:ext cx="572135" cy="55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740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Mechanics of Material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Volumetric Strain</vt:lpstr>
      <vt:lpstr>Shear Strain:</vt:lpstr>
      <vt:lpstr>Hooks law</vt:lpstr>
      <vt:lpstr>Elastic Constants</vt:lpstr>
      <vt:lpstr>Slide 16</vt:lpstr>
      <vt:lpstr>Slide 17</vt:lpstr>
      <vt:lpstr>Properties of Materials </vt:lpstr>
      <vt:lpstr>Properties of Materials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</dc:title>
  <dc:creator>Mohiuddin</dc:creator>
  <cp:lastModifiedBy>CAD</cp:lastModifiedBy>
  <cp:revision>43</cp:revision>
  <dcterms:created xsi:type="dcterms:W3CDTF">2018-07-17T12:12:52Z</dcterms:created>
  <dcterms:modified xsi:type="dcterms:W3CDTF">2018-07-17T13:02:04Z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1033-10.2.0.6080</vt:lpwstr>
  </property>
</Properties>
</file>